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63" r:id="rId3"/>
    <p:sldId id="265" r:id="rId4"/>
    <p:sldId id="259" r:id="rId5"/>
    <p:sldId id="268" r:id="rId6"/>
    <p:sldId id="289" r:id="rId7"/>
    <p:sldId id="291" r:id="rId8"/>
    <p:sldId id="293" r:id="rId9"/>
    <p:sldId id="258" r:id="rId10"/>
    <p:sldId id="274" r:id="rId11"/>
    <p:sldId id="275" r:id="rId12"/>
    <p:sldId id="276" r:id="rId13"/>
    <p:sldId id="294" r:id="rId14"/>
    <p:sldId id="290" r:id="rId15"/>
    <p:sldId id="304" r:id="rId16"/>
    <p:sldId id="305" r:id="rId17"/>
    <p:sldId id="297" r:id="rId18"/>
    <p:sldId id="30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204" autoAdjust="0"/>
  </p:normalViewPr>
  <p:slideViewPr>
    <p:cSldViewPr snapToGrid="0">
      <p:cViewPr varScale="1">
        <p:scale>
          <a:sx n="110" d="100"/>
          <a:sy n="110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8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15T04:35:28.24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15T04:36:00.956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15T04:36:01.14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15T04:36:01.32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15T04:36:01.53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10 0,'-4'0,"-1"0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15T04:35:28.46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15T04:35:28.73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15T04:35:56.81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0,'4'0,"6"0,0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15T04:35:57.26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37 52,'0'-4,"-4"-1,-1-4,-5-1,1-2,0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15T04:35:57.49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15T04:35:57.69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15T04:35:57.88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15T04:36:00.75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7,'0'4,"0"-2,4-3,1-4,1-1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DDD35-8B44-4DE9-8E5E-1BED9AFAD15F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83AD2-45B8-46BE-BF62-59F892779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94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/&#1070;&#1088;&#1080;&#1081;&#1043;&#1072;&#1088;&#1084;&#1072;&#1077;&#1074;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ru.wikipedia.org/wiki/&#1043;&#1072;&#1088;&#1084;&#1072;&#1077;&#1074;,_&#1070;&#1088;&#1080;&#1081;_&#1055;&#1077;&#1090;&#1088;&#1086;&#1074;&#1080;&#1095;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12B8E5E3-FEC9-424E-82E6-4251C73040AA}" type="slidenum">
              <a:rPr lang="en-US">
                <a:latin typeface="Arial" pitchFamily="34" charset="0"/>
                <a:ea typeface="Microsoft YaHei" pitchFamily="34" charset="-122"/>
                <a:cs typeface="Segoe UI" pitchFamily="34" charset="0"/>
              </a:rPr>
              <a:pPr/>
              <a:t>1</a:t>
            </a:fld>
            <a:endParaRPr lang="en-US">
              <a:latin typeface="Arial" pitchFamily="34" charset="0"/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624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https://www.youtube.com/c/ЮрийГармаев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https://ru.wikipedia.org/wiki/Гармаев,_Юрий_Петрович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ru-RU" dirty="0">
              <a:latin typeface="Times New Roman" pitchFamily="18" charset="0"/>
            </a:endParaRPr>
          </a:p>
        </p:txBody>
      </p:sp>
      <p:sp>
        <p:nvSpPr>
          <p:cNvPr id="6246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76DE58C-B9C8-489C-AD6B-4FB9996EFA51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676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2332B-67A4-4E62-B629-4F23B398996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860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>
            <a:extLst>
              <a:ext uri="{FF2B5EF4-FFF2-40B4-BE49-F238E27FC236}">
                <a16:creationId xmlns:a16="http://schemas.microsoft.com/office/drawing/2014/main" id="{C7176D3C-B72C-4141-BF04-22C870A401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>
            <a:extLst>
              <a:ext uri="{FF2B5EF4-FFF2-40B4-BE49-F238E27FC236}">
                <a16:creationId xmlns:a16="http://schemas.microsoft.com/office/drawing/2014/main" id="{1FB647E2-6B73-46ED-9F06-D6870EC5F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0" name="Номер слайда 3">
            <a:extLst>
              <a:ext uri="{FF2B5EF4-FFF2-40B4-BE49-F238E27FC236}">
                <a16:creationId xmlns:a16="http://schemas.microsoft.com/office/drawing/2014/main" id="{E332BDE5-63E1-4573-9FF4-6212C103E6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3C55C512-A493-4745-B885-FA1B7865656F}" type="slidenum">
              <a:rPr lang="en-US" altLang="ru-RU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4</a:t>
            </a:fld>
            <a:endParaRPr lang="en-US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968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57348" name="Номер слайда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D5BBF546-86B5-4E1B-A557-C4734E743E02}" type="slidenum">
              <a:rPr lang="en-US" altLang="ru-RU">
                <a:latin typeface="Arial" charset="0"/>
              </a:rPr>
              <a:pPr/>
              <a:t>6</a:t>
            </a:fld>
            <a:endParaRPr lang="en-US" alt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235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59396" name="Номер слайда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70329FAF-2486-4E5F-88A3-44E56062D8BE}" type="slidenum">
              <a:rPr lang="en-US" altLang="ru-RU">
                <a:latin typeface="Arial" charset="0"/>
              </a:rPr>
              <a:pPr/>
              <a:t>14</a:t>
            </a:fld>
            <a:endParaRPr lang="en-US" alt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353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59396" name="Номер слайда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70329FAF-2486-4E5F-88A3-44E56062D8BE}" type="slidenum">
              <a:rPr lang="en-US" altLang="ru-RU">
                <a:latin typeface="Arial" charset="0"/>
              </a:rPr>
              <a:pPr/>
              <a:t>15</a:t>
            </a:fld>
            <a:endParaRPr lang="en-US" alt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186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59396" name="Номер слайда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70329FAF-2486-4E5F-88A3-44E56062D8BE}" type="slidenum">
              <a:rPr lang="en-US" altLang="ru-RU">
                <a:latin typeface="Arial" charset="0"/>
              </a:rPr>
              <a:pPr/>
              <a:t>16</a:t>
            </a:fld>
            <a:endParaRPr lang="en-US" alt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218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83AD2-45B8-46BE-BF62-59F892779EC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89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E525D34-6506-4ABF-883A-D2D7F611D701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171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441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1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1439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7BF9-B4C7-4B4C-8155-4F817AB3BD4D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35AA4-7E70-42C8-91C0-46EDC8CED0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870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7BF9-B4C7-4B4C-8155-4F817AB3BD4D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35AA4-7E70-42C8-91C0-46EDC8CED0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300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7BF9-B4C7-4B4C-8155-4F817AB3BD4D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35AA4-7E70-42C8-91C0-46EDC8CED0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300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400" y="304800"/>
            <a:ext cx="10058400" cy="14319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422400" y="1981200"/>
            <a:ext cx="100584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22400" y="4114800"/>
            <a:ext cx="100584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и составитель: д.ю.н., проф.Гармаев Юрий Петрович. garmaeff@yandex.ru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15DAF-ADFE-432A-83F1-E4308A1A12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8418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7BF9-B4C7-4B4C-8155-4F817AB3BD4D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35AA4-7E70-42C8-91C0-46EDC8CED0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310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7BF9-B4C7-4B4C-8155-4F817AB3BD4D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35AA4-7E70-42C8-91C0-46EDC8CED0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238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7BF9-B4C7-4B4C-8155-4F817AB3BD4D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35AA4-7E70-42C8-91C0-46EDC8CED0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143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7BF9-B4C7-4B4C-8155-4F817AB3BD4D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35AA4-7E70-42C8-91C0-46EDC8CED0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662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7BF9-B4C7-4B4C-8155-4F817AB3BD4D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35AA4-7E70-42C8-91C0-46EDC8CED0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864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7BF9-B4C7-4B4C-8155-4F817AB3BD4D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35AA4-7E70-42C8-91C0-46EDC8CED0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609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7BF9-B4C7-4B4C-8155-4F817AB3BD4D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35AA4-7E70-42C8-91C0-46EDC8CED0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30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7BF9-B4C7-4B4C-8155-4F817AB3BD4D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35AA4-7E70-42C8-91C0-46EDC8CED0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83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C7BF9-B4C7-4B4C-8155-4F817AB3BD4D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35AA4-7E70-42C8-91C0-46EDC8CED0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43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4.jp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customXml" Target="../ink/ink6.xml"/><Relationship Id="rId18" Type="http://schemas.openxmlformats.org/officeDocument/2006/relationships/image" Target="../media/image15.png"/><Relationship Id="rId3" Type="http://schemas.openxmlformats.org/officeDocument/2006/relationships/image" Target="../media/image7.jpeg"/><Relationship Id="rId21" Type="http://schemas.openxmlformats.org/officeDocument/2006/relationships/customXml" Target="../ink/ink11.xml"/><Relationship Id="rId7" Type="http://schemas.openxmlformats.org/officeDocument/2006/relationships/customXml" Target="../ink/ink3.xml"/><Relationship Id="rId12" Type="http://schemas.openxmlformats.org/officeDocument/2006/relationships/image" Target="../media/image13.png"/><Relationship Id="rId17" Type="http://schemas.openxmlformats.org/officeDocument/2006/relationships/customXml" Target="../ink/ink9.xml"/><Relationship Id="rId25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6" Type="http://schemas.openxmlformats.org/officeDocument/2006/relationships/customXml" Target="../ink/ink8.xml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customXml" Target="../ink/ink2.xml"/><Relationship Id="rId11" Type="http://schemas.openxmlformats.org/officeDocument/2006/relationships/customXml" Target="../ink/ink5.xml"/><Relationship Id="rId24" Type="http://schemas.openxmlformats.org/officeDocument/2006/relationships/image" Target="../media/image17.png"/><Relationship Id="rId5" Type="http://schemas.openxmlformats.org/officeDocument/2006/relationships/image" Target="../media/image100.png"/><Relationship Id="rId15" Type="http://schemas.openxmlformats.org/officeDocument/2006/relationships/customXml" Target="../ink/ink7.xml"/><Relationship Id="rId23" Type="http://schemas.openxmlformats.org/officeDocument/2006/relationships/customXml" Target="../ink/ink13.xml"/><Relationship Id="rId10" Type="http://schemas.openxmlformats.org/officeDocument/2006/relationships/image" Target="../media/image120.png"/><Relationship Id="rId19" Type="http://schemas.openxmlformats.org/officeDocument/2006/relationships/customXml" Target="../ink/ink10.xml"/><Relationship Id="rId4" Type="http://schemas.openxmlformats.org/officeDocument/2006/relationships/customXml" Target="../ink/ink1.xml"/><Relationship Id="rId9" Type="http://schemas.openxmlformats.org/officeDocument/2006/relationships/customXml" Target="../ink/ink4.xml"/><Relationship Id="rId14" Type="http://schemas.openxmlformats.org/officeDocument/2006/relationships/image" Target="../media/image14.png"/><Relationship Id="rId22" Type="http://schemas.openxmlformats.org/officeDocument/2006/relationships/customXml" Target="../ink/ink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Концепции адвоката для дачи показаний клиентам и предоставления  консультаций по делам для предоставления правовой защиты для поддержания  закона и справедливости для обеспечения прозрачности для адвокатов для  защиты дел в суде | Премиум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23123" r="25127"/>
          <a:stretch>
            <a:fillRect/>
          </a:stretch>
        </p:blipFill>
        <p:spPr bwMode="auto">
          <a:xfrm>
            <a:off x="7631723" y="3031067"/>
            <a:ext cx="4560277" cy="385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Text Box 2"/>
          <p:cNvSpPr txBox="1">
            <a:spLocks noChangeArrowheads="1"/>
          </p:cNvSpPr>
          <p:nvPr/>
        </p:nvSpPr>
        <p:spPr bwMode="auto">
          <a:xfrm>
            <a:off x="414866" y="5011615"/>
            <a:ext cx="7216857" cy="16707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21899" tIns="60949" rIns="121899" bIns="60949"/>
          <a:lstStyle/>
          <a:p>
            <a:pPr>
              <a:tabLst>
                <a:tab pos="0" algn="l"/>
                <a:tab pos="1218987" algn="l"/>
                <a:tab pos="2437973" algn="l"/>
                <a:tab pos="3656960" algn="l"/>
                <a:tab pos="4875947" algn="l"/>
                <a:tab pos="6094933" algn="l"/>
                <a:tab pos="7313920" algn="l"/>
                <a:tab pos="8532906" algn="l"/>
                <a:tab pos="9751893" algn="l"/>
                <a:tab pos="10970880" algn="l"/>
                <a:tab pos="12189866" algn="l"/>
                <a:tab pos="13408853" algn="l"/>
              </a:tabLst>
            </a:pPr>
            <a:endParaRPr lang="ru-RU" sz="1400" b="1" i="1" dirty="0">
              <a:solidFill>
                <a:srgbClr val="002060"/>
              </a:solidFill>
              <a:latin typeface="Arial" pitchFamily="34" charset="0"/>
            </a:endParaRPr>
          </a:p>
          <a:p>
            <a:pPr>
              <a:tabLst>
                <a:tab pos="0" algn="l"/>
                <a:tab pos="1218987" algn="l"/>
                <a:tab pos="2437973" algn="l"/>
                <a:tab pos="3656960" algn="l"/>
                <a:tab pos="4875947" algn="l"/>
                <a:tab pos="6094933" algn="l"/>
                <a:tab pos="7313920" algn="l"/>
                <a:tab pos="8532906" algn="l"/>
                <a:tab pos="9751893" algn="l"/>
                <a:tab pos="10970880" algn="l"/>
                <a:tab pos="12189866" algn="l"/>
                <a:tab pos="13408853" algn="l"/>
              </a:tabLst>
            </a:pPr>
            <a:endParaRPr lang="ru-RU" sz="1400" b="1" i="1" dirty="0">
              <a:solidFill>
                <a:srgbClr val="002060"/>
              </a:solidFill>
              <a:latin typeface="Arial" pitchFamily="34" charset="0"/>
            </a:endParaRPr>
          </a:p>
          <a:p>
            <a:pPr>
              <a:tabLst>
                <a:tab pos="0" algn="l"/>
                <a:tab pos="1218987" algn="l"/>
                <a:tab pos="2437973" algn="l"/>
                <a:tab pos="3656960" algn="l"/>
                <a:tab pos="4875947" algn="l"/>
                <a:tab pos="6094933" algn="l"/>
                <a:tab pos="7313920" algn="l"/>
                <a:tab pos="8532906" algn="l"/>
                <a:tab pos="9751893" algn="l"/>
                <a:tab pos="10970880" algn="l"/>
                <a:tab pos="12189866" algn="l"/>
                <a:tab pos="13408853" algn="l"/>
              </a:tabLst>
            </a:pPr>
            <a:r>
              <a:rPr lang="ru-RU" sz="1400" b="1" i="1" dirty="0">
                <a:solidFill>
                  <a:srgbClr val="002060"/>
                </a:solidFill>
                <a:latin typeface="Arial" pitchFamily="34" charset="0"/>
              </a:rPr>
              <a:t>Уполномоченный по вопросам предупреждения коррупции Министерства природных ресурсов, экологии и технического надзора Кыргызской Республики, доктор юридических наук, доцент, </a:t>
            </a:r>
          </a:p>
          <a:p>
            <a:pPr>
              <a:tabLst>
                <a:tab pos="0" algn="l"/>
                <a:tab pos="1218987" algn="l"/>
                <a:tab pos="2437973" algn="l"/>
                <a:tab pos="3656960" algn="l"/>
                <a:tab pos="4875947" algn="l"/>
                <a:tab pos="6094933" algn="l"/>
                <a:tab pos="7313920" algn="l"/>
                <a:tab pos="8532906" algn="l"/>
                <a:tab pos="9751893" algn="l"/>
                <a:tab pos="10970880" algn="l"/>
                <a:tab pos="12189866" algn="l"/>
                <a:tab pos="13408853" algn="l"/>
              </a:tabLst>
            </a:pPr>
            <a:r>
              <a:rPr lang="ru-RU" sz="1400" b="1" i="1" dirty="0">
                <a:solidFill>
                  <a:srgbClr val="002060"/>
                </a:solidFill>
                <a:latin typeface="Arial" pitchFamily="34" charset="0"/>
              </a:rPr>
              <a:t>КАКЕШОВ БАКЫТ ДАЙРАБАЕВИЧ</a:t>
            </a:r>
            <a:r>
              <a:rPr lang="ru-RU" sz="2000" i="1" dirty="0">
                <a:solidFill>
                  <a:srgbClr val="002060"/>
                </a:solidFill>
                <a:latin typeface="Arial" pitchFamily="34" charset="0"/>
              </a:rPr>
              <a:t>	</a:t>
            </a:r>
          </a:p>
          <a:p>
            <a:pPr algn="ctr">
              <a:tabLst>
                <a:tab pos="0" algn="l"/>
                <a:tab pos="1218987" algn="l"/>
                <a:tab pos="2437973" algn="l"/>
                <a:tab pos="3656960" algn="l"/>
                <a:tab pos="4875947" algn="l"/>
                <a:tab pos="6094933" algn="l"/>
                <a:tab pos="7313920" algn="l"/>
                <a:tab pos="8532906" algn="l"/>
                <a:tab pos="9751893" algn="l"/>
                <a:tab pos="10970880" algn="l"/>
                <a:tab pos="12189866" algn="l"/>
                <a:tab pos="13408853" algn="l"/>
              </a:tabLst>
            </a:pPr>
            <a:r>
              <a:rPr lang="ru-RU" sz="2000" i="1" dirty="0">
                <a:solidFill>
                  <a:srgbClr val="002060"/>
                </a:solidFill>
                <a:latin typeface="Arial" pitchFamily="34" charset="0"/>
              </a:rPr>
              <a:t>				                   Бишкек, 202</a:t>
            </a:r>
            <a:r>
              <a:rPr lang="en-US" sz="2000" i="1" dirty="0">
                <a:solidFill>
                  <a:srgbClr val="002060"/>
                </a:solidFill>
                <a:latin typeface="Arial" pitchFamily="34" charset="0"/>
              </a:rPr>
              <a:t>5</a:t>
            </a:r>
            <a:endParaRPr lang="ru-RU" sz="2000" i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57349" name="Rectangle 2"/>
          <p:cNvSpPr>
            <a:spLocks noChangeArrowheads="1"/>
          </p:cNvSpPr>
          <p:nvPr/>
        </p:nvSpPr>
        <p:spPr bwMode="auto">
          <a:xfrm>
            <a:off x="2171701" y="694267"/>
            <a:ext cx="7305674" cy="40631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119979" tIns="62389" rIns="119979" bIns="62389">
            <a:spAutoFit/>
          </a:bodyPr>
          <a:lstStyle/>
          <a:p>
            <a:pPr algn="ctr">
              <a:lnSpc>
                <a:spcPct val="150000"/>
              </a:lnSpc>
              <a:tabLst>
                <a:tab pos="0" algn="l"/>
                <a:tab pos="1218987" algn="l"/>
                <a:tab pos="2437973" algn="l"/>
                <a:tab pos="3656960" algn="l"/>
                <a:tab pos="4875947" algn="l"/>
                <a:tab pos="6094933" algn="l"/>
                <a:tab pos="7313920" algn="l"/>
                <a:tab pos="8532906" algn="l"/>
                <a:tab pos="9751893" algn="l"/>
                <a:tab pos="10970880" algn="l"/>
                <a:tab pos="12189866" algn="l"/>
                <a:tab pos="13408853" algn="l"/>
                <a:tab pos="13774973" algn="l"/>
                <a:tab pos="14373884" algn="l"/>
              </a:tabLst>
            </a:pPr>
            <a:r>
              <a:rPr lang="ru-RU" sz="4400" b="1" dirty="0">
                <a:solidFill>
                  <a:srgbClr val="0070C0"/>
                </a:solidFill>
                <a:latin typeface="Arial" pitchFamily="34" charset="0"/>
              </a:rPr>
              <a:t>АКТУАЛЬНЫЕ </a:t>
            </a:r>
          </a:p>
          <a:p>
            <a:pPr algn="ctr">
              <a:lnSpc>
                <a:spcPct val="150000"/>
              </a:lnSpc>
              <a:tabLst>
                <a:tab pos="0" algn="l"/>
                <a:tab pos="1218987" algn="l"/>
                <a:tab pos="2437973" algn="l"/>
                <a:tab pos="3656960" algn="l"/>
                <a:tab pos="4875947" algn="l"/>
                <a:tab pos="6094933" algn="l"/>
                <a:tab pos="7313920" algn="l"/>
                <a:tab pos="8532906" algn="l"/>
                <a:tab pos="9751893" algn="l"/>
                <a:tab pos="10970880" algn="l"/>
                <a:tab pos="12189866" algn="l"/>
                <a:tab pos="13408853" algn="l"/>
                <a:tab pos="13774973" algn="l"/>
                <a:tab pos="14373884" algn="l"/>
              </a:tabLst>
            </a:pPr>
            <a:r>
              <a:rPr lang="ru-RU" sz="4400" b="1" dirty="0">
                <a:solidFill>
                  <a:srgbClr val="0070C0"/>
                </a:solidFill>
                <a:latin typeface="Arial" pitchFamily="34" charset="0"/>
              </a:rPr>
              <a:t>НОВЕЛЛЫ АНТИКОРРУПЦИОННОГО ЗАКОНОДАТЕЛЬСТВА</a:t>
            </a:r>
            <a:endParaRPr lang="ru-RU" sz="4400" dirty="0">
              <a:solidFill>
                <a:srgbClr val="0070C0"/>
              </a:solidFill>
              <a:latin typeface="Arial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D729E1A-196E-44A4-94AF-DB43C761A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467" y="79131"/>
            <a:ext cx="2480733" cy="225879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245A2A-2278-45BF-9CAD-F73636F71D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4800" y="298979"/>
            <a:ext cx="2480733" cy="270668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FBADDC-6841-4F79-8551-AF6AB3F974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467" y="3182815"/>
            <a:ext cx="1391464" cy="136229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76EC4C2-89D4-40AB-89FD-111F4F8CCD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467" y="3157788"/>
            <a:ext cx="1391464" cy="136229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B322148-7091-4E4E-87EC-4EDB21E662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866" y="2953059"/>
            <a:ext cx="1814648" cy="170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3051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2" descr="C:\Users\Garmaev\Documents\РАБОЧАЯ\коррупция лекции\Налоговая\67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9985" y="1172401"/>
            <a:ext cx="4053254" cy="2649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3" name="Прямоугольник 5"/>
          <p:cNvSpPr>
            <a:spLocks noChangeArrowheads="1"/>
          </p:cNvSpPr>
          <p:nvPr/>
        </p:nvSpPr>
        <p:spPr bwMode="auto">
          <a:xfrm>
            <a:off x="571501" y="245533"/>
            <a:ext cx="111364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Arial" charset="0"/>
              </a:rPr>
              <a:t>Более 60 % всех коррупционных преступлений выявляются силами и средствами оперативно-розыскной деятельности (ОРД)</a:t>
            </a:r>
            <a:endParaRPr lang="ru-RU" altLang="ru-RU" sz="2400" dirty="0">
              <a:latin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629996-BDDE-46F4-93B2-67D0E5913EC3}"/>
              </a:ext>
            </a:extLst>
          </p:cNvPr>
          <p:cNvSpPr txBox="1"/>
          <p:nvPr/>
        </p:nvSpPr>
        <p:spPr>
          <a:xfrm>
            <a:off x="423333" y="1236133"/>
            <a:ext cx="760306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Закон КР «Об оперативно-розыскной деятельности» </a:t>
            </a:r>
          </a:p>
          <a:p>
            <a:r>
              <a:rPr lang="ru-RU" b="1" dirty="0"/>
              <a:t>от 16 октября 1998 года № 131 </a:t>
            </a:r>
          </a:p>
          <a:p>
            <a:endParaRPr lang="ru-RU" dirty="0"/>
          </a:p>
          <a:p>
            <a:r>
              <a:rPr lang="ru-RU" dirty="0"/>
              <a:t>ОРД - вид деятельности, осуществляемой, гласно или негласно, уполномоченными госорганами в пределах их компетенции путем проведения оперативно-розыскных мероприятий в целях защиты жизни, здоровья, прав и свобод человека и гражданина, собственности, обеспечения безопасности общества и государства от преступных посягательств.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7368CD-C009-4085-B1E6-C83FA2EB5E03}"/>
              </a:ext>
            </a:extLst>
          </p:cNvPr>
          <p:cNvSpPr txBox="1"/>
          <p:nvPr/>
        </p:nvSpPr>
        <p:spPr>
          <a:xfrm>
            <a:off x="296334" y="3981059"/>
            <a:ext cx="1148535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b="1" dirty="0"/>
              <a:t>Закон КР «О контрразведывательной деятельности» от 5 июля 2022 года № 58</a:t>
            </a:r>
          </a:p>
          <a:p>
            <a:endParaRPr lang="ru-RU" dirty="0"/>
          </a:p>
          <a:p>
            <a:pPr algn="r"/>
            <a:r>
              <a:rPr lang="ru-RU" dirty="0"/>
              <a:t>Ст. 2. КРД - специальный вид </a:t>
            </a:r>
            <a:r>
              <a:rPr lang="ru-RU" dirty="0" err="1"/>
              <a:t>госдеятельности</a:t>
            </a:r>
            <a:r>
              <a:rPr lang="ru-RU" dirty="0"/>
              <a:t> по обеспечению нацбезопасности, представляющий </a:t>
            </a:r>
          </a:p>
          <a:p>
            <a:pPr algn="r"/>
            <a:r>
              <a:rPr lang="ru-RU" dirty="0"/>
              <a:t>собой систему контрразведывательных мероприятий, осуществляемых гласно или негласно уполномоченными госорганом, а также должностными лицами указанных органов и их подразделений в пределах их компетенций по выявлению, предупреждению и пресечению разведывательно-подрывной и иной деятельности специальных служб иностранных государств, международных, иностранных и иных организаций, а также отдельных лиц, направленной на нанесение ущерба национальной безопасности Кыргызской Республики.</a:t>
            </a:r>
          </a:p>
        </p:txBody>
      </p:sp>
    </p:spTree>
    <p:extLst>
      <p:ext uri="{BB962C8B-B14F-4D97-AF65-F5344CB8AC3E}">
        <p14:creationId xmlns:p14="http://schemas.microsoft.com/office/powerpoint/2010/main" val="2626320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5664" y="465371"/>
            <a:ext cx="9487228" cy="283154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ЗАКОН КР «О КОНТРРАЗВЕДЫВАТЕЛЬНОЙ ДЕЯТЕЛЬНОСТИ» </a:t>
            </a:r>
          </a:p>
          <a:p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 5 ИЮЛЯ 2022 ГОДА № 58</a:t>
            </a:r>
          </a:p>
          <a:p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ЗАКОН КР «ОБ ОПЕРАТИВНО-РОЗЫСКНОЙ ДЕЯТЕЛЬНОСТИ» </a:t>
            </a:r>
          </a:p>
          <a:p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 16 ОКТЯБРЯ 1998 ГОДА № 131</a:t>
            </a:r>
          </a:p>
          <a:p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ВИДЫ СПЕЦИАЛЬНЫХ СЛЕДСТВЕННЫХ ДЕЙСТВИЙ ст. 213 УПК КР </a:t>
            </a:r>
          </a:p>
          <a:p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 2 ФЕВРАЛЯ 2017 ГОДА</a:t>
            </a:r>
          </a:p>
          <a:p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4213E5-A332-42C2-B22E-4539F5AC0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2" y="325437"/>
            <a:ext cx="1652954" cy="156633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0AF5D4-2CC5-45C6-BC29-CC548F8DD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01" y="2413041"/>
            <a:ext cx="1441937" cy="14223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545167-654A-4A5B-87BD-955CE72DA8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401" y="4504267"/>
            <a:ext cx="1652954" cy="15663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AA3C32-62A4-48AC-8489-CE12ADD3C52E}"/>
              </a:ext>
            </a:extLst>
          </p:cNvPr>
          <p:cNvSpPr txBox="1"/>
          <p:nvPr/>
        </p:nvSpPr>
        <p:spPr>
          <a:xfrm rot="10800000" flipV="1">
            <a:off x="465665" y="4110727"/>
            <a:ext cx="60846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УПРАВЛЕНИЕ ПО ПРОТИВОДЕЙСТВИЮ КОРРУПЦИИ ГП КР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02DCCC-2A29-4F29-9693-A060A13B7EF2}"/>
              </a:ext>
            </a:extLst>
          </p:cNvPr>
          <p:cNvSpPr txBox="1"/>
          <p:nvPr/>
        </p:nvSpPr>
        <p:spPr>
          <a:xfrm>
            <a:off x="465667" y="3650774"/>
            <a:ext cx="45681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ЧЕТВЕРТОЕ УПРАВЛЕНИЕ ГУУР МВД КР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B77FB5-4FA0-4B42-9FE7-4937F81D5728}"/>
              </a:ext>
            </a:extLst>
          </p:cNvPr>
          <p:cNvSpPr txBox="1"/>
          <p:nvPr/>
        </p:nvSpPr>
        <p:spPr>
          <a:xfrm>
            <a:off x="465666" y="3207226"/>
            <a:ext cx="42733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ШЕСТОЕ ГЛАВНОЕ УПРАВЛЕНИЕ ГКНБ КР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6C2DD4-BDD2-41BA-9ED2-398674253E55}"/>
              </a:ext>
            </a:extLst>
          </p:cNvPr>
          <p:cNvSpPr txBox="1"/>
          <p:nvPr/>
        </p:nvSpPr>
        <p:spPr>
          <a:xfrm>
            <a:off x="336698" y="4841085"/>
            <a:ext cx="99418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/>
              <a:t>Специальные следственные действия </a:t>
            </a:r>
            <a:r>
              <a:rPr lang="ru-RU" i="1" dirty="0"/>
              <a:t>- это действия, проводимые без информирования вовлеченных в уголовное судопроизводство лиц, интересы которых они затрагивают, и направленные на выяснение обстоятельств, получение сведений, подлежащих доказыванию в</a:t>
            </a:r>
          </a:p>
          <a:p>
            <a:r>
              <a:rPr lang="ru-RU" i="1" dirty="0"/>
              <a:t>уголовном судопроизводстве, когда следственными действиями установить это не представляется возможным.</a:t>
            </a:r>
          </a:p>
        </p:txBody>
      </p:sp>
    </p:spTree>
    <p:extLst>
      <p:ext uri="{BB962C8B-B14F-4D97-AF65-F5344CB8AC3E}">
        <p14:creationId xmlns:p14="http://schemas.microsoft.com/office/powerpoint/2010/main" val="295154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Прямоугольник 4">
            <a:extLst>
              <a:ext uri="{FF2B5EF4-FFF2-40B4-BE49-F238E27FC236}">
                <a16:creationId xmlns:a16="http://schemas.microsoft.com/office/drawing/2014/main" id="{B3C93B8F-C346-4997-A471-12938CA97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4" y="140678"/>
            <a:ext cx="10786692" cy="954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sz="2800" b="1" dirty="0"/>
              <a:t>Согласно статьи 2</a:t>
            </a:r>
            <a:r>
              <a:rPr lang="en-US" sz="2800" b="1" dirty="0"/>
              <a:t>20</a:t>
            </a:r>
            <a:r>
              <a:rPr lang="ru-RU" sz="2800" b="1" dirty="0"/>
              <a:t> УПК КР, закреплены следующие виды специальных следственных действий: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F811D5-94F4-49BF-B7B6-CC13C01C5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7067" y="4105835"/>
            <a:ext cx="2751694" cy="23935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DD2523-D01D-465D-BEBB-F59DAF990F52}"/>
              </a:ext>
            </a:extLst>
          </p:cNvPr>
          <p:cNvSpPr txBox="1"/>
          <p:nvPr/>
        </p:nvSpPr>
        <p:spPr>
          <a:xfrm>
            <a:off x="228602" y="1094784"/>
            <a:ext cx="862525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С целью раскрытия и расследования преступлений производятся следующие специальные следственные действия:</a:t>
            </a:r>
          </a:p>
          <a:p>
            <a:r>
              <a:rPr lang="ru-RU" sz="2000" dirty="0"/>
              <a:t>1. наложение ареста на почтово-телеграфные отправления и их осмотр и (или) выемка;</a:t>
            </a:r>
          </a:p>
          <a:p>
            <a:r>
              <a:rPr lang="ru-RU" sz="2000" dirty="0"/>
              <a:t>2. прослушивание переговоров;</a:t>
            </a:r>
          </a:p>
          <a:p>
            <a:r>
              <a:rPr lang="ru-RU" sz="2000" dirty="0"/>
              <a:t>3. получение информации о соединениях между абонентами и абонентскими устройствами;</a:t>
            </a:r>
          </a:p>
          <a:p>
            <a:r>
              <a:rPr lang="ru-RU" sz="2000" dirty="0"/>
              <a:t>4. снятие информации с компьютеров, серверов и других устройств;</a:t>
            </a:r>
          </a:p>
          <a:p>
            <a:r>
              <a:rPr lang="ru-RU" sz="2000" dirty="0"/>
              <a:t>5. аудио-, видеоконтроль лица или места;</a:t>
            </a:r>
          </a:p>
          <a:p>
            <a:r>
              <a:rPr lang="ru-RU" sz="2000" dirty="0"/>
              <a:t>6. наблюдение за лицом или местом;</a:t>
            </a:r>
          </a:p>
          <a:p>
            <a:r>
              <a:rPr lang="ru-RU" sz="2000" dirty="0"/>
              <a:t>7. проникновение и обследование нежилого помещения или иного владения лица;</a:t>
            </a:r>
          </a:p>
          <a:p>
            <a:r>
              <a:rPr lang="ru-RU" sz="2000" dirty="0"/>
              <a:t>8. получение образцов для сравнительного исследования в целях производства экспертизы;</a:t>
            </a:r>
          </a:p>
          <a:p>
            <a:r>
              <a:rPr lang="ru-RU" sz="2000" dirty="0"/>
              <a:t>9. внедрение в преступную среду и (или) имитация преступной деятельности;</a:t>
            </a:r>
          </a:p>
          <a:p>
            <a:r>
              <a:rPr lang="ru-RU" sz="2000" dirty="0"/>
              <a:t>10. контролируемая поставка;</a:t>
            </a:r>
          </a:p>
          <a:p>
            <a:r>
              <a:rPr lang="ru-RU" sz="2000" dirty="0"/>
              <a:t>11. контрольный закуп.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4BD4459-2F5B-4183-A867-A8DC82194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9362" y="1257299"/>
            <a:ext cx="3004037" cy="268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944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 descr="Что делать, если сотрудники плохо работают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5592" y="747347"/>
            <a:ext cx="3322870" cy="3121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8E7658-E80C-4675-B108-2882C9A611F6}"/>
              </a:ext>
            </a:extLst>
          </p:cNvPr>
          <p:cNvSpPr txBox="1"/>
          <p:nvPr/>
        </p:nvSpPr>
        <p:spPr>
          <a:xfrm>
            <a:off x="237392" y="945241"/>
            <a:ext cx="813288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Ст. 11. Ограничения в отношении осуществления функции надзора, контроля и заключения договоров</a:t>
            </a:r>
          </a:p>
          <a:p>
            <a:r>
              <a:rPr lang="ru-RU" dirty="0"/>
              <a:t>При исполнении должностных обязанностей запрещается осуществлять функции надзора, контроля, заключать договоры, в которых они и близкие лица имеют личную (частную) заинтересованность.</a:t>
            </a:r>
          </a:p>
          <a:p>
            <a:endParaRPr lang="ru-RU" dirty="0"/>
          </a:p>
          <a:p>
            <a:r>
              <a:rPr lang="ru-RU" b="1" dirty="0"/>
              <a:t>Ст. 12. Ограничения в отношении принятия подарков</a:t>
            </a:r>
          </a:p>
          <a:p>
            <a:r>
              <a:rPr lang="ru-RU" dirty="0"/>
              <a:t>Запрещено принимать подарки, за исключением обычных подарков, стоимость которых не превышает десяти расчетных показателей </a:t>
            </a:r>
            <a:r>
              <a:rPr lang="ru-RU" u="sng" dirty="0">
                <a:solidFill>
                  <a:srgbClr val="FF0000"/>
                </a:solidFill>
              </a:rPr>
              <a:t>(до 1000 сомов)</a:t>
            </a:r>
            <a:r>
              <a:rPr lang="ru-RU" dirty="0"/>
              <a:t>. Разрешено принимать дипломатические подарки только в рамках официальных протокольных мероприятий. Дипломатические подарки должны быть переданы на баланс государственного органа или могут быть выкуплены.</a:t>
            </a:r>
          </a:p>
          <a:p>
            <a:endParaRPr lang="ru-RU" dirty="0"/>
          </a:p>
          <a:p>
            <a:r>
              <a:rPr lang="ru-RU" b="1" dirty="0"/>
              <a:t>Ст. 13. Ограничения в отношении принятия пожертвования. </a:t>
            </a:r>
          </a:p>
          <a:p>
            <a:r>
              <a:rPr lang="ru-RU" dirty="0"/>
              <a:t>Запрещено требовать или принимать пожертвование если влияет на принятие решения. Могут принять пожертвование для нужд государства или для улучшения организации труда и материально-технического обеспечения, без конфликта интересов. Пожертвования независимо от их стоимости должны быть переданы в государственную собственность.</a:t>
            </a:r>
          </a:p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A11926-74EB-421C-9155-29D61337B2D6}"/>
              </a:ext>
            </a:extLst>
          </p:cNvPr>
          <p:cNvSpPr txBox="1"/>
          <p:nvPr/>
        </p:nvSpPr>
        <p:spPr>
          <a:xfrm>
            <a:off x="888021" y="298911"/>
            <a:ext cx="108585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Гл. 2 ЗАПРЕТЫ И ОГРАНИЧЕНИЯ ЗАКОНА КР «О КОНФЛИКТЕ ИНТЕРЕСОВ» </a:t>
            </a:r>
          </a:p>
          <a:p>
            <a:pPr algn="ctr"/>
            <a:r>
              <a:rPr lang="ru-RU" b="1" dirty="0"/>
              <a:t>от 12 ДЕКАБРЯ 2017 ГОДА № 206 (11)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B220DA-97F5-4785-8A64-AA58A813B2A5}"/>
              </a:ext>
            </a:extLst>
          </p:cNvPr>
          <p:cNvSpPr txBox="1"/>
          <p:nvPr/>
        </p:nvSpPr>
        <p:spPr>
          <a:xfrm rot="10800000" flipV="1">
            <a:off x="8370276" y="3947970"/>
            <a:ext cx="364818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Ст. 14. Ограничения на осуществление представительских функций.</a:t>
            </a:r>
          </a:p>
          <a:p>
            <a:endParaRPr lang="ru-RU" b="1" dirty="0"/>
          </a:p>
          <a:p>
            <a:r>
              <a:rPr lang="ru-RU" dirty="0"/>
              <a:t>Не вправе быть поверенными или представителями по делам третьих лиц в государственных органах, где имеются близкие лица 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4188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ctrTitle" idx="4294967295"/>
          </p:nvPr>
        </p:nvSpPr>
        <p:spPr>
          <a:xfrm>
            <a:off x="366185" y="203201"/>
            <a:ext cx="8113183" cy="2324100"/>
          </a:xfrm>
        </p:spPr>
        <p:txBody>
          <a:bodyPr>
            <a:normAutofit fontScale="90000"/>
          </a:bodyPr>
          <a:lstStyle/>
          <a:p>
            <a:r>
              <a:rPr lang="ru-RU" altLang="ru-RU" sz="3600" u="sng" dirty="0">
                <a:solidFill>
                  <a:srgbClr val="FF0000"/>
                </a:solidFill>
                <a:latin typeface="Arial" charset="0"/>
              </a:rPr>
              <a:t>Но не все, </a:t>
            </a:r>
            <a:br>
              <a:rPr lang="ru-RU" altLang="ru-RU" sz="3600" u="sng" dirty="0">
                <a:solidFill>
                  <a:srgbClr val="FF0000"/>
                </a:solidFill>
                <a:latin typeface="Arial" charset="0"/>
              </a:rPr>
            </a:br>
            <a:r>
              <a:rPr lang="ru-RU" altLang="ru-RU" sz="3600" u="sng" dirty="0">
                <a:solidFill>
                  <a:srgbClr val="FF0000"/>
                </a:solidFill>
                <a:latin typeface="Arial" charset="0"/>
              </a:rPr>
              <a:t>что передается это взятка!</a:t>
            </a:r>
            <a:br>
              <a:rPr lang="ru-RU" altLang="ru-RU" sz="3600" b="1" u="sng" dirty="0">
                <a:solidFill>
                  <a:srgbClr val="FF0000"/>
                </a:solidFill>
                <a:latin typeface="Arial" charset="0"/>
                <a:cs typeface="Arial" charset="0"/>
              </a:rPr>
            </a:br>
            <a:br>
              <a:rPr lang="ru-RU" altLang="ru-RU" sz="3600" b="1" dirty="0">
                <a:solidFill>
                  <a:srgbClr val="FF0000"/>
                </a:solidFill>
                <a:latin typeface="Arial" charset="0"/>
                <a:cs typeface="Arial" charset="0"/>
              </a:rPr>
            </a:br>
            <a:r>
              <a:rPr lang="ru-RU" altLang="ru-RU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«Обычный подарок» </a:t>
            </a:r>
            <a:br>
              <a:rPr lang="ru-RU" altLang="ru-RU" sz="3600" b="1" dirty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- это то, что:</a:t>
            </a:r>
          </a:p>
        </p:txBody>
      </p:sp>
      <p:sp>
        <p:nvSpPr>
          <p:cNvPr id="51203" name="Rectangle 3"/>
          <p:cNvSpPr>
            <a:spLocks noGrp="1"/>
          </p:cNvSpPr>
          <p:nvPr>
            <p:ph type="subTitle" idx="4294967295"/>
          </p:nvPr>
        </p:nvSpPr>
        <p:spPr>
          <a:xfrm>
            <a:off x="349251" y="3041651"/>
            <a:ext cx="7882467" cy="3816349"/>
          </a:xfrm>
        </p:spPr>
        <p:txBody>
          <a:bodyPr rtlCol="0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altLang="ru-RU" sz="3733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подарено в соответствии </a:t>
            </a:r>
          </a:p>
          <a:p>
            <a:pPr marL="742932" indent="-742932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altLang="ru-RU" sz="3733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каким-то обычаем и традициям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ru-RU" altLang="ru-RU" sz="3733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altLang="ru-RU" sz="3733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дар никак не связан с полномочиями должностного лица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ru-RU" altLang="ru-RU" sz="3733" dirty="0">
              <a:latin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ru-RU" altLang="ru-RU" dirty="0"/>
          </a:p>
        </p:txBody>
      </p:sp>
      <p:pic>
        <p:nvPicPr>
          <p:cNvPr id="73736" name="Picture 8" descr="Подарки для коллег: идеи и гаджеты для офиса | Nov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1380" y="3768482"/>
            <a:ext cx="3552395" cy="2886317"/>
          </a:xfrm>
          <a:prstGeom prst="rect">
            <a:avLst/>
          </a:prstGeom>
          <a:noFill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976B934-04E2-4F13-B306-376A8305D3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9592" y="290146"/>
            <a:ext cx="5485237" cy="330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721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ctrTitle" idx="4294967295"/>
          </p:nvPr>
        </p:nvSpPr>
        <p:spPr>
          <a:xfrm>
            <a:off x="286327" y="1"/>
            <a:ext cx="11684000" cy="6668654"/>
          </a:xfrm>
        </p:spPr>
        <p:txBody>
          <a:bodyPr>
            <a:normAutofit/>
          </a:bodyPr>
          <a:lstStyle/>
          <a:p>
            <a:r>
              <a:rPr lang="ru-RU" altLang="ru-RU" sz="3600" u="sng" dirty="0">
                <a:solidFill>
                  <a:srgbClr val="0070C0"/>
                </a:solidFill>
                <a:latin typeface="Arial" charset="0"/>
              </a:rPr>
              <a:t>АНТИКОРРУПЦИОННЫЕ МЕХАНИЗМЫ</a:t>
            </a:r>
            <a:br>
              <a:rPr lang="ru-RU" altLang="ru-RU" sz="3600" u="sng" dirty="0">
                <a:solidFill>
                  <a:srgbClr val="0070C0"/>
                </a:solidFill>
                <a:latin typeface="Arial" charset="0"/>
              </a:rPr>
            </a:br>
            <a:br>
              <a:rPr lang="ru-RU" altLang="ru-RU" sz="3600" u="sng" dirty="0">
                <a:solidFill>
                  <a:srgbClr val="0070C0"/>
                </a:solidFill>
                <a:latin typeface="Arial" charset="0"/>
              </a:rPr>
            </a:br>
            <a:r>
              <a:rPr lang="ru-RU" altLang="ru-RU" sz="2200" u="sng" dirty="0">
                <a:solidFill>
                  <a:srgbClr val="0070C0"/>
                </a:solidFill>
                <a:latin typeface="Arial" charset="0"/>
              </a:rPr>
              <a:t>1). </a:t>
            </a:r>
            <a:r>
              <a:rPr lang="ru-RU" altLang="ru-RU" sz="2200" u="sng" dirty="0">
                <a:solidFill>
                  <a:srgbClr val="FF0000"/>
                </a:solidFill>
                <a:latin typeface="Arial" charset="0"/>
              </a:rPr>
              <a:t>Совершенствование правовой базы;</a:t>
            </a:r>
            <a:br>
              <a:rPr lang="ru-RU" altLang="ru-RU" sz="2200" u="sng" dirty="0">
                <a:solidFill>
                  <a:srgbClr val="FF0000"/>
                </a:solidFill>
                <a:latin typeface="Arial" charset="0"/>
              </a:rPr>
            </a:br>
            <a:r>
              <a:rPr lang="ru-RU" altLang="ru-RU" sz="2200" u="sng" dirty="0">
                <a:solidFill>
                  <a:srgbClr val="0070C0"/>
                </a:solidFill>
                <a:latin typeface="Arial" charset="0"/>
              </a:rPr>
              <a:t>2). Антикоррупционная экспертиза;</a:t>
            </a:r>
            <a:br>
              <a:rPr lang="ru-RU" altLang="ru-RU" sz="2200" u="sng" dirty="0">
                <a:solidFill>
                  <a:srgbClr val="0070C0"/>
                </a:solidFill>
                <a:latin typeface="Arial" charset="0"/>
              </a:rPr>
            </a:br>
            <a:r>
              <a:rPr lang="ru-RU" altLang="ru-RU" sz="2200" u="sng" dirty="0">
                <a:solidFill>
                  <a:srgbClr val="0070C0"/>
                </a:solidFill>
                <a:latin typeface="Arial" charset="0"/>
              </a:rPr>
              <a:t>3). Управление коррупционными рисками;</a:t>
            </a:r>
            <a:br>
              <a:rPr lang="ru-RU" altLang="ru-RU" sz="2200" u="sng" dirty="0">
                <a:solidFill>
                  <a:srgbClr val="0070C0"/>
                </a:solidFill>
                <a:latin typeface="Arial" charset="0"/>
              </a:rPr>
            </a:br>
            <a:r>
              <a:rPr lang="ru-RU" altLang="ru-RU" sz="2200" u="sng" dirty="0">
                <a:solidFill>
                  <a:srgbClr val="0070C0"/>
                </a:solidFill>
                <a:latin typeface="Arial" charset="0"/>
              </a:rPr>
              <a:t>4). Урегулирование конфликта интересов;</a:t>
            </a:r>
            <a:br>
              <a:rPr lang="ru-RU" altLang="ru-RU" sz="2200" u="sng" dirty="0">
                <a:solidFill>
                  <a:srgbClr val="0070C0"/>
                </a:solidFill>
                <a:latin typeface="Arial" charset="0"/>
              </a:rPr>
            </a:br>
            <a:r>
              <a:rPr lang="ru-RU" altLang="ru-RU" sz="2200" u="sng" dirty="0">
                <a:solidFill>
                  <a:srgbClr val="0070C0"/>
                </a:solidFill>
                <a:latin typeface="Arial" charset="0"/>
              </a:rPr>
              <a:t>5). Антикоррупционный мониторинг и оценка; </a:t>
            </a:r>
            <a:br>
              <a:rPr lang="ru-RU" altLang="ru-RU" sz="2200" u="sng" dirty="0">
                <a:solidFill>
                  <a:srgbClr val="0070C0"/>
                </a:solidFill>
                <a:latin typeface="Arial" charset="0"/>
              </a:rPr>
            </a:br>
            <a:r>
              <a:rPr lang="ru-RU" altLang="ru-RU" sz="2200" u="sng" dirty="0">
                <a:solidFill>
                  <a:srgbClr val="0070C0"/>
                </a:solidFill>
                <a:latin typeface="Arial" charset="0"/>
              </a:rPr>
              <a:t>6). Декларационная кампания; </a:t>
            </a:r>
            <a:br>
              <a:rPr lang="ru-RU" altLang="ru-RU" sz="2200" u="sng" dirty="0">
                <a:solidFill>
                  <a:srgbClr val="0070C0"/>
                </a:solidFill>
                <a:latin typeface="Arial" charset="0"/>
              </a:rPr>
            </a:br>
            <a:r>
              <a:rPr lang="ru-RU" altLang="ru-RU" sz="2200" u="sng" dirty="0">
                <a:solidFill>
                  <a:srgbClr val="0070C0"/>
                </a:solidFill>
                <a:latin typeface="Arial" charset="0"/>
              </a:rPr>
              <a:t>7). Финансовый контроль и госзакупки;</a:t>
            </a:r>
            <a:br>
              <a:rPr lang="ru-RU" altLang="ru-RU" sz="2200" u="sng" dirty="0">
                <a:solidFill>
                  <a:srgbClr val="0070C0"/>
                </a:solidFill>
                <a:latin typeface="Arial" charset="0"/>
              </a:rPr>
            </a:br>
            <a:r>
              <a:rPr lang="ru-RU" altLang="ru-RU" sz="2200" u="sng" dirty="0">
                <a:solidFill>
                  <a:srgbClr val="0070C0"/>
                </a:solidFill>
                <a:latin typeface="Arial" charset="0"/>
              </a:rPr>
              <a:t>8). Взаимодействие с гражданским сектором;</a:t>
            </a:r>
            <a:br>
              <a:rPr lang="ru-RU" altLang="ru-RU" sz="2200" u="sng" dirty="0">
                <a:solidFill>
                  <a:srgbClr val="0070C0"/>
                </a:solidFill>
                <a:latin typeface="Arial" charset="0"/>
              </a:rPr>
            </a:br>
            <a:r>
              <a:rPr lang="ru-RU" altLang="ru-RU" sz="2200" u="sng" dirty="0">
                <a:solidFill>
                  <a:srgbClr val="0070C0"/>
                </a:solidFill>
                <a:latin typeface="Arial" charset="0"/>
              </a:rPr>
              <a:t>9). Кодекс поведения должностных лиц;</a:t>
            </a:r>
            <a:br>
              <a:rPr lang="ru-RU" altLang="ru-RU" sz="2200" u="sng" dirty="0">
                <a:solidFill>
                  <a:srgbClr val="0070C0"/>
                </a:solidFill>
                <a:latin typeface="Arial" charset="0"/>
              </a:rPr>
            </a:br>
            <a:r>
              <a:rPr lang="ru-RU" altLang="ru-RU" sz="2200" u="sng" dirty="0">
                <a:solidFill>
                  <a:srgbClr val="0070C0"/>
                </a:solidFill>
                <a:latin typeface="Arial" charset="0"/>
              </a:rPr>
              <a:t>10). Этика сотрудников госслужбы (Комиссия) </a:t>
            </a:r>
            <a:br>
              <a:rPr lang="ru-RU" altLang="ru-RU" sz="2200" u="sng" dirty="0">
                <a:solidFill>
                  <a:srgbClr val="0070C0"/>
                </a:solidFill>
                <a:latin typeface="Arial" charset="0"/>
              </a:rPr>
            </a:br>
            <a:r>
              <a:rPr lang="ru-RU" altLang="ru-RU" sz="2200" u="sng" dirty="0">
                <a:solidFill>
                  <a:srgbClr val="0070C0"/>
                </a:solidFill>
                <a:latin typeface="Arial" charset="0"/>
              </a:rPr>
              <a:t>11). Информационная кампания об открытости;</a:t>
            </a:r>
            <a:br>
              <a:rPr lang="ru-RU" altLang="ru-RU" sz="2200" u="sng" dirty="0">
                <a:solidFill>
                  <a:srgbClr val="0070C0"/>
                </a:solidFill>
                <a:latin typeface="Arial" charset="0"/>
              </a:rPr>
            </a:br>
            <a:r>
              <a:rPr lang="ru-RU" altLang="ru-RU" sz="2200" u="sng" dirty="0">
                <a:solidFill>
                  <a:srgbClr val="0070C0"/>
                </a:solidFill>
                <a:latin typeface="Arial" charset="0"/>
              </a:rPr>
              <a:t>12). Антикоррупционное просвещение и др.</a:t>
            </a:r>
            <a:br>
              <a:rPr lang="ru-RU" altLang="ru-RU" sz="2200" u="sng" dirty="0">
                <a:solidFill>
                  <a:srgbClr val="0070C0"/>
                </a:solidFill>
                <a:latin typeface="Arial" charset="0"/>
              </a:rPr>
            </a:br>
            <a:br>
              <a:rPr lang="ru-RU" altLang="ru-RU" sz="2200" u="sng" dirty="0">
                <a:solidFill>
                  <a:srgbClr val="FF0000"/>
                </a:solidFill>
                <a:latin typeface="Arial" charset="0"/>
              </a:rPr>
            </a:br>
            <a:endParaRPr lang="ru-RU" altLang="ru-RU" sz="2200" u="sng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BCB118-5DB0-48A9-9CEF-6A916497F1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655" y="1741714"/>
            <a:ext cx="2909453" cy="319604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0357D01-6B4B-46BA-A9B9-DA614DA7FE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108" y="-1"/>
            <a:ext cx="2613891" cy="536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719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11970327" cy="6857999"/>
          </a:xfrm>
        </p:spPr>
        <p:txBody>
          <a:bodyPr>
            <a:normAutofit fontScale="90000"/>
          </a:bodyPr>
          <a:lstStyle/>
          <a:p>
            <a:br>
              <a:rPr lang="ru-RU" altLang="ru-RU" sz="1800" u="sng" dirty="0">
                <a:solidFill>
                  <a:srgbClr val="FF0000"/>
                </a:solidFill>
                <a:latin typeface="Arial" charset="0"/>
              </a:rPr>
            </a:br>
            <a:br>
              <a:rPr lang="ru-RU" altLang="ru-RU" sz="1800" u="sng" dirty="0">
                <a:solidFill>
                  <a:srgbClr val="FF0000"/>
                </a:solidFill>
                <a:latin typeface="Arial" charset="0"/>
              </a:rPr>
            </a:br>
            <a:br>
              <a:rPr lang="ru-RU" altLang="ru-RU" sz="1800" u="sng" dirty="0">
                <a:solidFill>
                  <a:srgbClr val="FF0000"/>
                </a:solidFill>
                <a:latin typeface="Arial" charset="0"/>
              </a:rPr>
            </a:br>
            <a:br>
              <a:rPr lang="ru-RU" altLang="ru-RU" sz="1800" u="sng" dirty="0">
                <a:solidFill>
                  <a:srgbClr val="FF0000"/>
                </a:solidFill>
                <a:latin typeface="Arial" charset="0"/>
              </a:rPr>
            </a:br>
            <a:r>
              <a:rPr lang="ru-RU" altLang="ru-RU" sz="1800" u="sng" dirty="0">
                <a:solidFill>
                  <a:srgbClr val="FF0000"/>
                </a:solidFill>
                <a:latin typeface="Arial" charset="0"/>
              </a:rPr>
              <a:t>АНТИКОРРУПЦИОННЫЕ НОВЕЛЛЫ от 31.12.2024 г. № 209, </a:t>
            </a:r>
            <a:r>
              <a:rPr lang="ru-RU" altLang="ru-RU" sz="1800" u="sng" dirty="0" err="1">
                <a:solidFill>
                  <a:srgbClr val="FF0000"/>
                </a:solidFill>
                <a:latin typeface="Arial" charset="0"/>
              </a:rPr>
              <a:t>вступилы</a:t>
            </a:r>
            <a:r>
              <a:rPr lang="ru-RU" altLang="ru-RU" sz="1800" u="sng" dirty="0">
                <a:solidFill>
                  <a:srgbClr val="FF0000"/>
                </a:solidFill>
                <a:latin typeface="Arial" charset="0"/>
              </a:rPr>
              <a:t> в силу с 10.01.2025 г.:</a:t>
            </a:r>
            <a:br>
              <a:rPr lang="ru-RU" altLang="ru-RU" sz="1800" u="sng" dirty="0">
                <a:solidFill>
                  <a:srgbClr val="FF0000"/>
                </a:solidFill>
                <a:latin typeface="Arial" charset="0"/>
              </a:rPr>
            </a:br>
            <a:br>
              <a:rPr lang="ru-RU" altLang="ru-RU" sz="1800" u="sng" dirty="0">
                <a:solidFill>
                  <a:srgbClr val="0070C0"/>
                </a:solidFill>
                <a:latin typeface="Arial" charset="0"/>
              </a:rPr>
            </a:br>
            <a:r>
              <a:rPr lang="ru-RU" altLang="ru-RU" sz="1800" dirty="0">
                <a:solidFill>
                  <a:srgbClr val="0070C0"/>
                </a:solidFill>
                <a:latin typeface="Arial" charset="0"/>
              </a:rPr>
              <a:t>	-по ст. ст. 336-348 УК КР - лишение права занимать определенные должности или заниматься определенной деятельностью назначается обязательно и состоит в пожизненном запрете занимать должности на государственной и муниципальной службе;</a:t>
            </a:r>
            <a:br>
              <a:rPr lang="ru-RU" altLang="ru-RU" sz="1800" dirty="0">
                <a:solidFill>
                  <a:srgbClr val="0070C0"/>
                </a:solidFill>
                <a:latin typeface="Arial" charset="0"/>
              </a:rPr>
            </a:br>
            <a:r>
              <a:rPr lang="ru-RU" altLang="ru-RU" sz="1800" dirty="0">
                <a:solidFill>
                  <a:srgbClr val="0070C0"/>
                </a:solidFill>
                <a:latin typeface="Arial" charset="0"/>
              </a:rPr>
              <a:t>	-по ст. ст. 336-348 УК КР - при заключении лицом соглашения о признании вины и полного возмещения материального ущерба, суд назначает наказание в виде лишения свободы на срок не меньше, чем половина минимального срока наказания;</a:t>
            </a:r>
            <a:br>
              <a:rPr lang="ru-RU" altLang="ru-RU" sz="1800" dirty="0">
                <a:solidFill>
                  <a:srgbClr val="0070C0"/>
                </a:solidFill>
                <a:latin typeface="Arial" charset="0"/>
              </a:rPr>
            </a:br>
            <a:r>
              <a:rPr lang="ru-RU" altLang="ru-RU" sz="1800" dirty="0">
                <a:solidFill>
                  <a:srgbClr val="0070C0"/>
                </a:solidFill>
                <a:latin typeface="Arial" charset="0"/>
              </a:rPr>
              <a:t>	-ст. 95 - лицо, считается не имеющим судимости, а судимость – погашенной, если после освобождения от наказания, отбытия или исполнения им наказания прошло… по ст. 336 – исключается; </a:t>
            </a:r>
            <a:br>
              <a:rPr lang="ru-RU" altLang="ru-RU" sz="1800" dirty="0">
                <a:solidFill>
                  <a:srgbClr val="0070C0"/>
                </a:solidFill>
                <a:latin typeface="Arial" charset="0"/>
              </a:rPr>
            </a:br>
            <a:r>
              <a:rPr lang="ru-RU" altLang="ru-RU" sz="1800" dirty="0">
                <a:solidFill>
                  <a:srgbClr val="0070C0"/>
                </a:solidFill>
                <a:latin typeface="Arial" charset="0"/>
              </a:rPr>
              <a:t>	-ст. 340 - приобретение должностным лицом в собственность (пользование) имущества, стоимость которого превышает его официальные доходы, подтвержденные законными источниками за последние два года работы, или передача им такого имущества близким родственникам или иным лицам (от 2 до 8 лет);</a:t>
            </a:r>
            <a:br>
              <a:rPr lang="ru-RU" altLang="ru-RU" sz="1800" dirty="0">
                <a:solidFill>
                  <a:srgbClr val="0070C0"/>
                </a:solidFill>
                <a:latin typeface="Arial" charset="0"/>
              </a:rPr>
            </a:br>
            <a:r>
              <a:rPr lang="ru-RU" altLang="ru-RU" sz="1800" dirty="0">
                <a:solidFill>
                  <a:srgbClr val="0070C0"/>
                </a:solidFill>
                <a:latin typeface="Arial" charset="0"/>
              </a:rPr>
              <a:t>	-Штрафы исключены: например по ст. 342 и 343 от 5 до 10 лет с конфискацией имущества, с лишением права занимать определенные должности либо заниматься определенной деятельностью;</a:t>
            </a:r>
            <a:br>
              <a:rPr lang="ru-RU" altLang="ru-RU" sz="1800" dirty="0">
                <a:solidFill>
                  <a:srgbClr val="0070C0"/>
                </a:solidFill>
                <a:latin typeface="Arial" charset="0"/>
              </a:rPr>
            </a:br>
            <a:r>
              <a:rPr lang="ru-RU" altLang="ru-RU" sz="1800" dirty="0">
                <a:solidFill>
                  <a:srgbClr val="0070C0"/>
                </a:solidFill>
                <a:latin typeface="Arial" charset="0"/>
              </a:rPr>
              <a:t>	- Закон КР "О всеобщей воинской обязанности граждан КР, о военной и альтернативной службах", от 09.02.2009 г., № 2, ст.116) следующее изменение: Ст.24. Требования, предъявляемые к гражданам, поступающим на военную службу по контракту, п. 2. На военную службу по контракту не может быть принят гражданин: - имеющий судимость, в том числе снятую или погашенную; в отношении которого уголовное дело прекращено по </a:t>
            </a:r>
            <a:r>
              <a:rPr lang="ru-RU" altLang="ru-RU" sz="1800" dirty="0" err="1">
                <a:solidFill>
                  <a:srgbClr val="0070C0"/>
                </a:solidFill>
                <a:latin typeface="Arial" charset="0"/>
              </a:rPr>
              <a:t>нереабилитирующим</a:t>
            </a:r>
            <a:r>
              <a:rPr lang="ru-RU" altLang="ru-RU" sz="1800" dirty="0">
                <a:solidFill>
                  <a:srgbClr val="0070C0"/>
                </a:solidFill>
                <a:latin typeface="Arial" charset="0"/>
              </a:rPr>
              <a:t> основаниям; супруг (супруга), а также близкие родственники которого имеют непогашенную или неснятую в соответствии с УК КР судимость за совершение тяжкого или особо тяжкого преступления; либо которые в установленном порядке признаны членами организованных групп, террористических, экстремистских или сепаратистских организаций;</a:t>
            </a:r>
            <a:br>
              <a:rPr lang="ru-RU" altLang="ru-RU" sz="1800" dirty="0">
                <a:solidFill>
                  <a:srgbClr val="0070C0"/>
                </a:solidFill>
                <a:latin typeface="Arial" charset="0"/>
              </a:rPr>
            </a:br>
            <a:r>
              <a:rPr lang="ru-RU" altLang="ru-RU" sz="1800" dirty="0">
                <a:solidFill>
                  <a:srgbClr val="0070C0"/>
                </a:solidFill>
                <a:latin typeface="Arial" charset="0"/>
              </a:rPr>
              <a:t>	-Внести в Закон КР "О выборах депутатов местных </a:t>
            </a:r>
            <a:r>
              <a:rPr lang="ru-RU" altLang="ru-RU" sz="1800" dirty="0" err="1">
                <a:solidFill>
                  <a:srgbClr val="0070C0"/>
                </a:solidFill>
                <a:latin typeface="Arial" charset="0"/>
              </a:rPr>
              <a:t>кенешей</a:t>
            </a:r>
            <a:r>
              <a:rPr lang="ru-RU" altLang="ru-RU" sz="1800" dirty="0">
                <a:solidFill>
                  <a:srgbClr val="0070C0"/>
                </a:solidFill>
                <a:latin typeface="Arial" charset="0"/>
              </a:rPr>
              <a:t>", 2011 г., № 7, ст.1001) следующие изменения: ч.6 - Не имеют права быть избранными граждане, признанные судом недееспособными или содержащиеся в местах лишения свободы по вступившему в законную силу приговору суда, а также лица, чья судимость не погашена в установленном законом порядке. Дополнить ч.6-1. Не имеют права быть избранными также граждане, имеющие судимость за совершение коррупционного и иного преступления против интересов государственной и муниципальной службы, независимо от того, погашена или снята судимость; либо в отношении которых уголовное дело по указанным преступлениям прекращено по </a:t>
            </a:r>
            <a:r>
              <a:rPr lang="ru-RU" altLang="ru-RU" sz="1800" dirty="0" err="1">
                <a:solidFill>
                  <a:srgbClr val="0070C0"/>
                </a:solidFill>
                <a:latin typeface="Arial" charset="0"/>
              </a:rPr>
              <a:t>нереабилитирующим</a:t>
            </a:r>
            <a:r>
              <a:rPr lang="ru-RU" altLang="ru-RU" sz="1800" dirty="0">
                <a:solidFill>
                  <a:srgbClr val="0070C0"/>
                </a:solidFill>
                <a:latin typeface="Arial" charset="0"/>
              </a:rPr>
              <a:t> основаниям; (о судебных исполнителей, о правоохранительных органов, о МСУ, о государственной гражданской и муниципальной службе и т.д.)</a:t>
            </a:r>
            <a:br>
              <a:rPr lang="ru-RU" altLang="ru-RU" sz="3600" dirty="0">
                <a:solidFill>
                  <a:srgbClr val="0070C0"/>
                </a:solidFill>
                <a:latin typeface="Arial" charset="0"/>
              </a:rPr>
            </a:br>
            <a:br>
              <a:rPr lang="ru-RU" altLang="ru-RU" sz="3600" dirty="0">
                <a:solidFill>
                  <a:srgbClr val="0070C0"/>
                </a:solidFill>
                <a:latin typeface="Arial" charset="0"/>
              </a:rPr>
            </a:br>
            <a:br>
              <a:rPr lang="ru-RU" altLang="ru-RU" sz="2200" u="sng" dirty="0">
                <a:solidFill>
                  <a:srgbClr val="FF0000"/>
                </a:solidFill>
                <a:latin typeface="Arial" charset="0"/>
              </a:rPr>
            </a:br>
            <a:endParaRPr lang="ru-RU" altLang="ru-RU" sz="2200" u="sng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094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1"/>
          <p:cNvPicPr/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13140" y="1984031"/>
            <a:ext cx="3440634" cy="473825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041ECFC-37D4-410A-AE69-FA354386BD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1352" y="460697"/>
            <a:ext cx="4064410" cy="165311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E59B97-276F-48F1-AA4B-687D99E992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2704" y="2268187"/>
            <a:ext cx="2184565" cy="18169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D9E81B-9D30-4564-B192-2766E7D6352B}"/>
              </a:ext>
            </a:extLst>
          </p:cNvPr>
          <p:cNvSpPr txBox="1"/>
          <p:nvPr/>
        </p:nvSpPr>
        <p:spPr>
          <a:xfrm>
            <a:off x="3681352" y="3978234"/>
            <a:ext cx="396635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Что делать, если Вы должностное лицо и к Вам обратились с коррупционным предложением – Вы можете обратиться к </a:t>
            </a:r>
            <a:r>
              <a:rPr lang="ru-RU" dirty="0" err="1">
                <a:solidFill>
                  <a:srgbClr val="FF0000"/>
                </a:solidFill>
              </a:rPr>
              <a:t>к.ю.н</a:t>
            </a:r>
            <a:r>
              <a:rPr lang="ru-RU" dirty="0">
                <a:solidFill>
                  <a:srgbClr val="FF0000"/>
                </a:solidFill>
              </a:rPr>
              <a:t>., доценту, полковнику </a:t>
            </a:r>
            <a:r>
              <a:rPr lang="ru-RU" dirty="0" err="1">
                <a:solidFill>
                  <a:srgbClr val="FF0000"/>
                </a:solidFill>
              </a:rPr>
              <a:t>Какешову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Бакыту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Дайрабаевичу</a:t>
            </a:r>
            <a:r>
              <a:rPr lang="ru-RU" dirty="0">
                <a:solidFill>
                  <a:srgbClr val="FF0000"/>
                </a:solidFill>
              </a:rPr>
              <a:t>, наставником которого является </a:t>
            </a:r>
            <a:r>
              <a:rPr lang="ru-RU" dirty="0" err="1">
                <a:solidFill>
                  <a:srgbClr val="FF0000"/>
                </a:solidFill>
              </a:rPr>
              <a:t>д.ю.н</a:t>
            </a:r>
            <a:r>
              <a:rPr lang="ru-RU" dirty="0">
                <a:solidFill>
                  <a:srgbClr val="FF0000"/>
                </a:solidFill>
              </a:rPr>
              <a:t>, профессор </a:t>
            </a:r>
            <a:r>
              <a:rPr lang="ru-RU" dirty="0" err="1">
                <a:solidFill>
                  <a:srgbClr val="FF0000"/>
                </a:solidFill>
              </a:rPr>
              <a:t>Гармаев</a:t>
            </a:r>
            <a:r>
              <a:rPr lang="ru-RU" dirty="0">
                <a:solidFill>
                  <a:srgbClr val="FF0000"/>
                </a:solidFill>
              </a:rPr>
              <a:t> Юрий Петрович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ABE48B-FBFD-4A08-AB1D-8EFF8D81D906}"/>
              </a:ext>
            </a:extLst>
          </p:cNvPr>
          <p:cNvSpPr txBox="1"/>
          <p:nvPr/>
        </p:nvSpPr>
        <p:spPr>
          <a:xfrm>
            <a:off x="7892752" y="5715000"/>
            <a:ext cx="39663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/>
              <a:t>Моб. тел.: +996-700-20-99-92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785181E-4647-42AC-9E5E-FB1FF1F81E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753" y="1983215"/>
            <a:ext cx="2958127" cy="379927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4B8C80-9678-452C-BD8E-D8C9B71F8A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4080" y="0"/>
            <a:ext cx="1390008" cy="13595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E6C2868-C367-4872-A327-DE29C2EE15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1298" y="0"/>
            <a:ext cx="1652159" cy="156680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239172E-E7C9-4303-BE2B-76C564930A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21929" y="36317"/>
            <a:ext cx="1652159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739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9" r="1205" b="8432"/>
          <a:stretch>
            <a:fillRect/>
          </a:stretch>
        </p:blipFill>
        <p:spPr bwMode="auto">
          <a:xfrm>
            <a:off x="0" y="-14817"/>
            <a:ext cx="12192000" cy="687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9639" r="1205" b="843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1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99534"/>
            <a:ext cx="12192000" cy="969433"/>
          </a:xfrm>
          <a:ln/>
        </p:spPr>
        <p:txBody>
          <a:bodyPr>
            <a:normAutofit fontScale="90000"/>
          </a:bodyPr>
          <a:lstStyle/>
          <a:p>
            <a:pPr algn="ctr">
              <a:tabLst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</a:tabLst>
            </a:pPr>
            <a:r>
              <a:rPr lang="ru-RU" altLang="ru-RU" sz="5333" b="1" dirty="0">
                <a:solidFill>
                  <a:srgbClr val="002060"/>
                </a:solidFill>
                <a:latin typeface="Arial" panose="020B0604020202020204" pitchFamily="34" charset="0"/>
              </a:rPr>
              <a:t>Спасибо за внимание!</a:t>
            </a:r>
            <a:br>
              <a:rPr lang="ru-RU" altLang="ru-RU" sz="5333" b="1" dirty="0">
                <a:solidFill>
                  <a:srgbClr val="002060"/>
                </a:solidFill>
                <a:latin typeface="Arial" panose="020B0604020202020204" pitchFamily="34" charset="0"/>
              </a:rPr>
            </a:br>
            <a:endParaRPr lang="ru-RU" altLang="ru-RU" sz="5333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1201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3"/>
          <p:cNvSpPr>
            <a:spLocks noChangeArrowheads="1"/>
          </p:cNvSpPr>
          <p:nvPr/>
        </p:nvSpPr>
        <p:spPr bwMode="auto">
          <a:xfrm>
            <a:off x="167054" y="254000"/>
            <a:ext cx="7130561" cy="551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5400" b="1" dirty="0">
                <a:solidFill>
                  <a:srgbClr val="002060"/>
                </a:solidFill>
                <a:latin typeface="Arial" charset="0"/>
              </a:rPr>
              <a:t>С. Н. </a:t>
            </a:r>
            <a:r>
              <a:rPr lang="ru-RU" altLang="ru-RU" sz="5400" b="1" dirty="0" err="1">
                <a:solidFill>
                  <a:srgbClr val="002060"/>
                </a:solidFill>
                <a:latin typeface="Arial" charset="0"/>
              </a:rPr>
              <a:t>Жапаров</a:t>
            </a:r>
            <a:r>
              <a:rPr lang="ru-RU" altLang="ru-RU" sz="5400" b="1" dirty="0">
                <a:solidFill>
                  <a:srgbClr val="002060"/>
                </a:solidFill>
                <a:latin typeface="Arial" charset="0"/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3733" b="1" dirty="0">
              <a:solidFill>
                <a:srgbClr val="00206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733" b="1" dirty="0">
                <a:solidFill>
                  <a:srgbClr val="002060"/>
                </a:solidFill>
                <a:latin typeface="Arial" charset="0"/>
              </a:rPr>
              <a:t>«Моя цель – избавить страну от коррупции и обеспечить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733" b="1" dirty="0">
                <a:solidFill>
                  <a:srgbClr val="002060"/>
                </a:solidFill>
                <a:latin typeface="Arial" charset="0"/>
              </a:rPr>
              <a:t>ее стабильный рост.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733" b="1" dirty="0">
                <a:solidFill>
                  <a:srgbClr val="002060"/>
                </a:solidFill>
                <a:latin typeface="Arial" charset="0"/>
              </a:rPr>
              <a:t>Каждый руководитель в борьбе с коррупцией, должен проявлять политическую волю...»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0DEC17-B46C-4E63-9DEB-ED48E822F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655" y="1137948"/>
            <a:ext cx="4894385" cy="375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420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7D41AA59-233E-4833-BC76-456EA416D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613" y="252503"/>
            <a:ext cx="1624520" cy="1424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Группа 14">
            <a:extLst>
              <a:ext uri="{FF2B5EF4-FFF2-40B4-BE49-F238E27FC236}">
                <a16:creationId xmlns:a16="http://schemas.microsoft.com/office/drawing/2014/main" id="{8D72929A-2A50-4063-B5B4-B6C6D7875675}"/>
              </a:ext>
            </a:extLst>
          </p:cNvPr>
          <p:cNvGrpSpPr/>
          <p:nvPr/>
        </p:nvGrpSpPr>
        <p:grpSpPr>
          <a:xfrm>
            <a:off x="6217731" y="5755886"/>
            <a:ext cx="360" cy="360"/>
            <a:chOff x="6217731" y="5755886"/>
            <a:chExt cx="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">
              <p14:nvContentPartPr>
                <p14:cNvPr id="12" name="Рукописный ввод 11">
                  <a:extLst>
                    <a:ext uri="{FF2B5EF4-FFF2-40B4-BE49-F238E27FC236}">
                      <a16:creationId xmlns:a16="http://schemas.microsoft.com/office/drawing/2014/main" id="{ADE63D99-15AB-4FFE-B0A9-6E39C018F79A}"/>
                    </a:ext>
                  </a:extLst>
                </p14:cNvPr>
                <p14:cNvContentPartPr/>
                <p14:nvPr/>
              </p14:nvContentPartPr>
              <p14:xfrm>
                <a:off x="6217731" y="5755886"/>
                <a:ext cx="360" cy="360"/>
              </p14:xfrm>
            </p:contentPart>
          </mc:Choice>
          <mc:Fallback xmlns="">
            <p:pic>
              <p:nvPicPr>
                <p:cNvPr id="12" name="Рукописный ввод 11">
                  <a:extLst>
                    <a:ext uri="{FF2B5EF4-FFF2-40B4-BE49-F238E27FC236}">
                      <a16:creationId xmlns:a16="http://schemas.microsoft.com/office/drawing/2014/main" xmlns="" id="{ADE63D99-15AB-4FFE-B0A9-6E39C018F79A}"/>
                    </a:ext>
                  </a:extLst>
                </p:cNvPr>
                <p:cNvPicPr/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6199731" y="5648246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">
              <p14:nvContentPartPr>
                <p14:cNvPr id="13" name="Рукописный ввод 12">
                  <a:extLst>
                    <a:ext uri="{FF2B5EF4-FFF2-40B4-BE49-F238E27FC236}">
                      <a16:creationId xmlns:a16="http://schemas.microsoft.com/office/drawing/2014/main" id="{E462ABE2-1CDB-44FD-84AE-7D33A1DAD780}"/>
                    </a:ext>
                  </a:extLst>
                </p14:cNvPr>
                <p14:cNvContentPartPr/>
                <p14:nvPr/>
              </p14:nvContentPartPr>
              <p14:xfrm>
                <a:off x="6217731" y="5755886"/>
                <a:ext cx="360" cy="360"/>
              </p14:xfrm>
            </p:contentPart>
          </mc:Choice>
          <mc:Fallback xmlns="">
            <p:pic>
              <p:nvPicPr>
                <p:cNvPr id="13" name="Рукописный ввод 12">
                  <a:extLst>
                    <a:ext uri="{FF2B5EF4-FFF2-40B4-BE49-F238E27FC236}">
                      <a16:creationId xmlns:a16="http://schemas.microsoft.com/office/drawing/2014/main" xmlns="" id="{E462ABE2-1CDB-44FD-84AE-7D33A1DAD780}"/>
                    </a:ext>
                  </a:extLst>
                </p:cNvPr>
                <p:cNvPicPr/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6199731" y="5648246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14" name="Рукописный ввод 13">
                <a:extLst>
                  <a:ext uri="{FF2B5EF4-FFF2-40B4-BE49-F238E27FC236}">
                    <a16:creationId xmlns:a16="http://schemas.microsoft.com/office/drawing/2014/main" id="{E6A04229-466B-4656-83D5-340001740613}"/>
                  </a:ext>
                </a:extLst>
              </p14:cNvPr>
              <p14:cNvContentPartPr/>
              <p14:nvPr/>
            </p14:nvContentPartPr>
            <p14:xfrm>
              <a:off x="6435171" y="5625566"/>
              <a:ext cx="360" cy="360"/>
            </p14:xfrm>
          </p:contentPart>
        </mc:Choice>
        <mc:Fallback xmlns="">
          <p:pic>
            <p:nvPicPr>
              <p:cNvPr id="14" name="Рукописный ввод 13">
                <a:extLst>
                  <a:ext uri="{FF2B5EF4-FFF2-40B4-BE49-F238E27FC236}">
                    <a16:creationId xmlns:a16="http://schemas.microsoft.com/office/drawing/2014/main" xmlns="" id="{E6A04229-466B-4656-83D5-340001740613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6417531" y="5517566"/>
                <a:ext cx="3600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" name="Группа 23">
            <a:extLst>
              <a:ext uri="{FF2B5EF4-FFF2-40B4-BE49-F238E27FC236}">
                <a16:creationId xmlns:a16="http://schemas.microsoft.com/office/drawing/2014/main" id="{42F104B4-13B9-4776-9EF7-563F97349403}"/>
              </a:ext>
            </a:extLst>
          </p:cNvPr>
          <p:cNvGrpSpPr/>
          <p:nvPr/>
        </p:nvGrpSpPr>
        <p:grpSpPr>
          <a:xfrm>
            <a:off x="9696411" y="4737086"/>
            <a:ext cx="83520" cy="96120"/>
            <a:chOff x="9696411" y="4737086"/>
            <a:chExt cx="83520" cy="961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">
              <p14:nvContentPartPr>
                <p14:cNvPr id="18" name="Рукописный ввод 17">
                  <a:extLst>
                    <a:ext uri="{FF2B5EF4-FFF2-40B4-BE49-F238E27FC236}">
                      <a16:creationId xmlns:a16="http://schemas.microsoft.com/office/drawing/2014/main" id="{D688838A-A2A9-49A7-BBC1-D11E85211AA5}"/>
                    </a:ext>
                  </a:extLst>
                </p14:cNvPr>
                <p14:cNvContentPartPr/>
                <p14:nvPr/>
              </p14:nvContentPartPr>
              <p14:xfrm>
                <a:off x="9770931" y="4737086"/>
                <a:ext cx="9000" cy="360"/>
              </p14:xfrm>
            </p:contentPart>
          </mc:Choice>
          <mc:Fallback xmlns="">
            <p:pic>
              <p:nvPicPr>
                <p:cNvPr id="18" name="Рукописный ввод 17">
                  <a:extLst>
                    <a:ext uri="{FF2B5EF4-FFF2-40B4-BE49-F238E27FC236}">
                      <a16:creationId xmlns:a16="http://schemas.microsoft.com/office/drawing/2014/main" xmlns="" id="{D688838A-A2A9-49A7-BBC1-D11E85211AA5}"/>
                    </a:ext>
                  </a:extLst>
                </p:cNvPr>
                <p:cNvPicPr/>
                <p:nvPr/>
              </p:nvPicPr>
              <p:blipFill>
                <a:blip r:embed="rId10" cstate="print"/>
                <a:stretch>
                  <a:fillRect/>
                </a:stretch>
              </p:blipFill>
              <p:spPr>
                <a:xfrm>
                  <a:off x="9752931" y="4629086"/>
                  <a:ext cx="446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">
              <p14:nvContentPartPr>
                <p14:cNvPr id="19" name="Рукописный ввод 18">
                  <a:extLst>
                    <a:ext uri="{FF2B5EF4-FFF2-40B4-BE49-F238E27FC236}">
                      <a16:creationId xmlns:a16="http://schemas.microsoft.com/office/drawing/2014/main" id="{C63C94CC-3A1F-4793-930E-A6B5349C2E57}"/>
                    </a:ext>
                  </a:extLst>
                </p14:cNvPr>
                <p14:cNvContentPartPr/>
                <p14:nvPr/>
              </p14:nvContentPartPr>
              <p14:xfrm>
                <a:off x="9696411" y="4814126"/>
                <a:ext cx="13680" cy="19080"/>
              </p14:xfrm>
            </p:contentPart>
          </mc:Choice>
          <mc:Fallback xmlns="">
            <p:pic>
              <p:nvPicPr>
                <p:cNvPr id="19" name="Рукописный ввод 18">
                  <a:extLst>
                    <a:ext uri="{FF2B5EF4-FFF2-40B4-BE49-F238E27FC236}">
                      <a16:creationId xmlns:a16="http://schemas.microsoft.com/office/drawing/2014/main" xmlns="" id="{C63C94CC-3A1F-4793-930E-A6B5349C2E57}"/>
                    </a:ext>
                  </a:extLst>
                </p:cNvPr>
                <p:cNvPicPr/>
                <p:nvPr/>
              </p:nvPicPr>
              <p:blipFill>
                <a:blip r:embed="rId12" cstate="print"/>
                <a:stretch>
                  <a:fillRect/>
                </a:stretch>
              </p:blipFill>
              <p:spPr>
                <a:xfrm>
                  <a:off x="9678411" y="4706126"/>
                  <a:ext cx="49320" cy="23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" name="Группа 22">
            <a:extLst>
              <a:ext uri="{FF2B5EF4-FFF2-40B4-BE49-F238E27FC236}">
                <a16:creationId xmlns:a16="http://schemas.microsoft.com/office/drawing/2014/main" id="{F5A13FDA-AADC-4046-AF9D-7B5159BCE28D}"/>
              </a:ext>
            </a:extLst>
          </p:cNvPr>
          <p:cNvGrpSpPr/>
          <p:nvPr/>
        </p:nvGrpSpPr>
        <p:grpSpPr>
          <a:xfrm>
            <a:off x="9474651" y="4772006"/>
            <a:ext cx="360" cy="360"/>
            <a:chOff x="9474651" y="4772006"/>
            <a:chExt cx="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3">
              <p14:nvContentPartPr>
                <p14:cNvPr id="20" name="Рукописный ввод 19">
                  <a:extLst>
                    <a:ext uri="{FF2B5EF4-FFF2-40B4-BE49-F238E27FC236}">
                      <a16:creationId xmlns:a16="http://schemas.microsoft.com/office/drawing/2014/main" id="{4F437E27-4069-4460-B17F-14DCED969952}"/>
                    </a:ext>
                  </a:extLst>
                </p14:cNvPr>
                <p14:cNvContentPartPr/>
                <p14:nvPr/>
              </p14:nvContentPartPr>
              <p14:xfrm>
                <a:off x="9474651" y="4772006"/>
                <a:ext cx="360" cy="360"/>
              </p14:xfrm>
            </p:contentPart>
          </mc:Choice>
          <mc:Fallback xmlns="">
            <p:pic>
              <p:nvPicPr>
                <p:cNvPr id="20" name="Рукописный ввод 19">
                  <a:extLst>
                    <a:ext uri="{FF2B5EF4-FFF2-40B4-BE49-F238E27FC236}">
                      <a16:creationId xmlns:a16="http://schemas.microsoft.com/office/drawing/2014/main" xmlns="" id="{4F437E27-4069-4460-B17F-14DCED969952}"/>
                    </a:ext>
                  </a:extLst>
                </p:cNvPr>
                <p:cNvPicPr/>
                <p:nvPr/>
              </p:nvPicPr>
              <p:blipFill>
                <a:blip r:embed="rId14" cstate="print"/>
                <a:stretch>
                  <a:fillRect/>
                </a:stretch>
              </p:blipFill>
              <p:spPr>
                <a:xfrm>
                  <a:off x="9456651" y="4664006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5">
              <p14:nvContentPartPr>
                <p14:cNvPr id="21" name="Рукописный ввод 20">
                  <a:extLst>
                    <a:ext uri="{FF2B5EF4-FFF2-40B4-BE49-F238E27FC236}">
                      <a16:creationId xmlns:a16="http://schemas.microsoft.com/office/drawing/2014/main" id="{7501F112-3B70-4794-863D-93D57EC7BFE2}"/>
                    </a:ext>
                  </a:extLst>
                </p14:cNvPr>
                <p14:cNvContentPartPr/>
                <p14:nvPr/>
              </p14:nvContentPartPr>
              <p14:xfrm>
                <a:off x="9474651" y="4772006"/>
                <a:ext cx="360" cy="360"/>
              </p14:xfrm>
            </p:contentPart>
          </mc:Choice>
          <mc:Fallback xmlns="">
            <p:pic>
              <p:nvPicPr>
                <p:cNvPr id="21" name="Рукописный ввод 20">
                  <a:extLst>
                    <a:ext uri="{FF2B5EF4-FFF2-40B4-BE49-F238E27FC236}">
                      <a16:creationId xmlns:a16="http://schemas.microsoft.com/office/drawing/2014/main" xmlns="" id="{7501F112-3B70-4794-863D-93D57EC7BFE2}"/>
                    </a:ext>
                  </a:extLst>
                </p:cNvPr>
                <p:cNvPicPr/>
                <p:nvPr/>
              </p:nvPicPr>
              <p:blipFill>
                <a:blip r:embed="rId14" cstate="print"/>
                <a:stretch>
                  <a:fillRect/>
                </a:stretch>
              </p:blipFill>
              <p:spPr>
                <a:xfrm>
                  <a:off x="9456651" y="4664006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6">
              <p14:nvContentPartPr>
                <p14:cNvPr id="22" name="Рукописный ввод 21">
                  <a:extLst>
                    <a:ext uri="{FF2B5EF4-FFF2-40B4-BE49-F238E27FC236}">
                      <a16:creationId xmlns:a16="http://schemas.microsoft.com/office/drawing/2014/main" id="{69B5DF1C-C3A4-42CE-A158-09380B055487}"/>
                    </a:ext>
                  </a:extLst>
                </p14:cNvPr>
                <p14:cNvContentPartPr/>
                <p14:nvPr/>
              </p14:nvContentPartPr>
              <p14:xfrm>
                <a:off x="9474651" y="4772006"/>
                <a:ext cx="360" cy="360"/>
              </p14:xfrm>
            </p:contentPart>
          </mc:Choice>
          <mc:Fallback xmlns="">
            <p:pic>
              <p:nvPicPr>
                <p:cNvPr id="22" name="Рукописный ввод 21">
                  <a:extLst>
                    <a:ext uri="{FF2B5EF4-FFF2-40B4-BE49-F238E27FC236}">
                      <a16:creationId xmlns:a16="http://schemas.microsoft.com/office/drawing/2014/main" xmlns="" id="{69B5DF1C-C3A4-42CE-A158-09380B055487}"/>
                    </a:ext>
                  </a:extLst>
                </p:cNvPr>
                <p:cNvPicPr/>
                <p:nvPr/>
              </p:nvPicPr>
              <p:blipFill>
                <a:blip r:embed="rId14" cstate="print"/>
                <a:stretch>
                  <a:fillRect/>
                </a:stretch>
              </p:blipFill>
              <p:spPr>
                <a:xfrm>
                  <a:off x="9456651" y="4664006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" name="Группа 29">
            <a:extLst>
              <a:ext uri="{FF2B5EF4-FFF2-40B4-BE49-F238E27FC236}">
                <a16:creationId xmlns:a16="http://schemas.microsoft.com/office/drawing/2014/main" id="{55645411-AB86-4120-AC03-D9802722E093}"/>
              </a:ext>
            </a:extLst>
          </p:cNvPr>
          <p:cNvGrpSpPr/>
          <p:nvPr/>
        </p:nvGrpSpPr>
        <p:grpSpPr>
          <a:xfrm>
            <a:off x="2734011" y="4867766"/>
            <a:ext cx="18000" cy="45720"/>
            <a:chOff x="2734011" y="4867766"/>
            <a:chExt cx="18000" cy="457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7">
              <p14:nvContentPartPr>
                <p14:cNvPr id="25" name="Рукописный ввод 24">
                  <a:extLst>
                    <a:ext uri="{FF2B5EF4-FFF2-40B4-BE49-F238E27FC236}">
                      <a16:creationId xmlns:a16="http://schemas.microsoft.com/office/drawing/2014/main" id="{2F15B996-D2E5-4393-A154-1D167A5B5410}"/>
                    </a:ext>
                  </a:extLst>
                </p14:cNvPr>
                <p14:cNvContentPartPr/>
                <p14:nvPr/>
              </p14:nvContentPartPr>
              <p14:xfrm>
                <a:off x="2734011" y="4908806"/>
                <a:ext cx="5760" cy="4680"/>
              </p14:xfrm>
            </p:contentPart>
          </mc:Choice>
          <mc:Fallback xmlns="">
            <p:pic>
              <p:nvPicPr>
                <p:cNvPr id="25" name="Рукописный ввод 24">
                  <a:extLst>
                    <a:ext uri="{FF2B5EF4-FFF2-40B4-BE49-F238E27FC236}">
                      <a16:creationId xmlns:a16="http://schemas.microsoft.com/office/drawing/2014/main" xmlns="" id="{2F15B996-D2E5-4393-A154-1D167A5B5410}"/>
                    </a:ext>
                  </a:extLst>
                </p:cNvPr>
                <p:cNvPicPr/>
                <p:nvPr/>
              </p:nvPicPr>
              <p:blipFill>
                <a:blip r:embed="rId18" cstate="print"/>
                <a:stretch>
                  <a:fillRect/>
                </a:stretch>
              </p:blipFill>
              <p:spPr>
                <a:xfrm>
                  <a:off x="2716371" y="4801166"/>
                  <a:ext cx="414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9">
              <p14:nvContentPartPr>
                <p14:cNvPr id="26" name="Рукописный ввод 25">
                  <a:extLst>
                    <a:ext uri="{FF2B5EF4-FFF2-40B4-BE49-F238E27FC236}">
                      <a16:creationId xmlns:a16="http://schemas.microsoft.com/office/drawing/2014/main" id="{4C5220E1-E7E9-4A18-9D44-F333848E40C0}"/>
                    </a:ext>
                  </a:extLst>
                </p14:cNvPr>
                <p14:cNvContentPartPr/>
                <p14:nvPr/>
              </p14:nvContentPartPr>
              <p14:xfrm>
                <a:off x="2751651" y="4867766"/>
                <a:ext cx="360" cy="360"/>
              </p14:xfrm>
            </p:contentPart>
          </mc:Choice>
          <mc:Fallback xmlns="">
            <p:pic>
              <p:nvPicPr>
                <p:cNvPr id="26" name="Рукописный ввод 25">
                  <a:extLst>
                    <a:ext uri="{FF2B5EF4-FFF2-40B4-BE49-F238E27FC236}">
                      <a16:creationId xmlns:a16="http://schemas.microsoft.com/office/drawing/2014/main" xmlns="" id="{4C5220E1-E7E9-4A18-9D44-F333848E40C0}"/>
                    </a:ext>
                  </a:extLst>
                </p:cNvPr>
                <p:cNvPicPr/>
                <p:nvPr/>
              </p:nvPicPr>
              <p:blipFill>
                <a:blip r:embed="rId20" cstate="print"/>
                <a:stretch>
                  <a:fillRect/>
                </a:stretch>
              </p:blipFill>
              <p:spPr>
                <a:xfrm>
                  <a:off x="2733651" y="4759766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1">
              <p14:nvContentPartPr>
                <p14:cNvPr id="27" name="Рукописный ввод 26">
                  <a:extLst>
                    <a:ext uri="{FF2B5EF4-FFF2-40B4-BE49-F238E27FC236}">
                      <a16:creationId xmlns:a16="http://schemas.microsoft.com/office/drawing/2014/main" id="{90411727-9A21-4F85-9F9D-93FC3ECBDC31}"/>
                    </a:ext>
                  </a:extLst>
                </p14:cNvPr>
                <p14:cNvContentPartPr/>
                <p14:nvPr/>
              </p14:nvContentPartPr>
              <p14:xfrm>
                <a:off x="2751651" y="4867766"/>
                <a:ext cx="360" cy="360"/>
              </p14:xfrm>
            </p:contentPart>
          </mc:Choice>
          <mc:Fallback xmlns="">
            <p:pic>
              <p:nvPicPr>
                <p:cNvPr id="27" name="Рукописный ввод 26">
                  <a:extLst>
                    <a:ext uri="{FF2B5EF4-FFF2-40B4-BE49-F238E27FC236}">
                      <a16:creationId xmlns:a16="http://schemas.microsoft.com/office/drawing/2014/main" xmlns="" id="{90411727-9A21-4F85-9F9D-93FC3ECBDC31}"/>
                    </a:ext>
                  </a:extLst>
                </p:cNvPr>
                <p:cNvPicPr/>
                <p:nvPr/>
              </p:nvPicPr>
              <p:blipFill>
                <a:blip r:embed="rId20" cstate="print"/>
                <a:stretch>
                  <a:fillRect/>
                </a:stretch>
              </p:blipFill>
              <p:spPr>
                <a:xfrm>
                  <a:off x="2733651" y="4759766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2">
              <p14:nvContentPartPr>
                <p14:cNvPr id="28" name="Рукописный ввод 27">
                  <a:extLst>
                    <a:ext uri="{FF2B5EF4-FFF2-40B4-BE49-F238E27FC236}">
                      <a16:creationId xmlns:a16="http://schemas.microsoft.com/office/drawing/2014/main" id="{7C027B31-468A-4713-9BCE-8A3F308E3A94}"/>
                    </a:ext>
                  </a:extLst>
                </p14:cNvPr>
                <p14:cNvContentPartPr/>
                <p14:nvPr/>
              </p14:nvContentPartPr>
              <p14:xfrm>
                <a:off x="2751651" y="4867766"/>
                <a:ext cx="360" cy="360"/>
              </p14:xfrm>
            </p:contentPart>
          </mc:Choice>
          <mc:Fallback xmlns="">
            <p:pic>
              <p:nvPicPr>
                <p:cNvPr id="28" name="Рукописный ввод 27">
                  <a:extLst>
                    <a:ext uri="{FF2B5EF4-FFF2-40B4-BE49-F238E27FC236}">
                      <a16:creationId xmlns:a16="http://schemas.microsoft.com/office/drawing/2014/main" xmlns="" id="{7C027B31-468A-4713-9BCE-8A3F308E3A94}"/>
                    </a:ext>
                  </a:extLst>
                </p:cNvPr>
                <p:cNvPicPr/>
                <p:nvPr/>
              </p:nvPicPr>
              <p:blipFill>
                <a:blip r:embed="rId20" cstate="print"/>
                <a:stretch>
                  <a:fillRect/>
                </a:stretch>
              </p:blipFill>
              <p:spPr>
                <a:xfrm>
                  <a:off x="2733651" y="4759766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3">
              <p14:nvContentPartPr>
                <p14:cNvPr id="29" name="Рукописный ввод 28">
                  <a:extLst>
                    <a:ext uri="{FF2B5EF4-FFF2-40B4-BE49-F238E27FC236}">
                      <a16:creationId xmlns:a16="http://schemas.microsoft.com/office/drawing/2014/main" id="{6E3806AB-420E-4877-9C90-71EE268CA72C}"/>
                    </a:ext>
                  </a:extLst>
                </p14:cNvPr>
                <p14:cNvContentPartPr/>
                <p14:nvPr/>
              </p14:nvContentPartPr>
              <p14:xfrm>
                <a:off x="2748051" y="4867766"/>
                <a:ext cx="3600" cy="360"/>
              </p14:xfrm>
            </p:contentPart>
          </mc:Choice>
          <mc:Fallback xmlns="">
            <p:pic>
              <p:nvPicPr>
                <p:cNvPr id="29" name="Рукописный ввод 28">
                  <a:extLst>
                    <a:ext uri="{FF2B5EF4-FFF2-40B4-BE49-F238E27FC236}">
                      <a16:creationId xmlns:a16="http://schemas.microsoft.com/office/drawing/2014/main" xmlns="" id="{6E3806AB-420E-4877-9C90-71EE268CA72C}"/>
                    </a:ext>
                  </a:extLst>
                </p:cNvPr>
                <p:cNvPicPr/>
                <p:nvPr/>
              </p:nvPicPr>
              <p:blipFill>
                <a:blip r:embed="rId24" cstate="print"/>
                <a:stretch>
                  <a:fillRect/>
                </a:stretch>
              </p:blipFill>
              <p:spPr>
                <a:xfrm>
                  <a:off x="2730411" y="4759766"/>
                  <a:ext cx="39240" cy="216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B8C2AD4-86D3-496E-A7B0-4C2695890EA2}"/>
              </a:ext>
            </a:extLst>
          </p:cNvPr>
          <p:cNvSpPr txBox="1"/>
          <p:nvPr/>
        </p:nvSpPr>
        <p:spPr>
          <a:xfrm>
            <a:off x="2043953" y="455423"/>
            <a:ext cx="72614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КЫРГЫЗСТАН ЗАНЯЛ 141-Е МЕСТО </a:t>
            </a:r>
          </a:p>
          <a:p>
            <a:pPr algn="ctr"/>
            <a:r>
              <a:rPr lang="ru-RU" sz="2400" b="1" dirty="0"/>
              <a:t>ИЗ 180 СТРАН В ИНДЕКСЕ ВОСПРИЯТИЯ КОРРУПЦИИ </a:t>
            </a:r>
            <a:r>
              <a:rPr lang="en-US" sz="2400" b="1" dirty="0"/>
              <a:t>TRANSPARENCY INTERNATIONAL </a:t>
            </a:r>
            <a:endParaRPr lang="ru-RU" sz="24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2D0D317-41D0-4D83-A566-CA90716B8079}"/>
              </a:ext>
            </a:extLst>
          </p:cNvPr>
          <p:cNvSpPr txBox="1"/>
          <p:nvPr/>
        </p:nvSpPr>
        <p:spPr>
          <a:xfrm>
            <a:off x="500613" y="1676760"/>
            <a:ext cx="88047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По данным ИВК в 2024 г. из 180 стран, Кыргызстан - </a:t>
            </a:r>
            <a:r>
              <a:rPr lang="ru-RU"/>
              <a:t>занял 141 </a:t>
            </a:r>
            <a:r>
              <a:rPr lang="ru-RU" dirty="0"/>
              <a:t>место.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5BC9648-EC35-4343-965A-7684EF2B09DF}"/>
              </a:ext>
            </a:extLst>
          </p:cNvPr>
          <p:cNvSpPr txBox="1"/>
          <p:nvPr/>
        </p:nvSpPr>
        <p:spPr>
          <a:xfrm>
            <a:off x="500614" y="2002666"/>
            <a:ext cx="113498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dirty="0"/>
              <a:t>Казахстан 88 место и Узбекистан 121 место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293B74C-2EB9-471E-950F-926F751D3173}"/>
              </a:ext>
            </a:extLst>
          </p:cNvPr>
          <p:cNvSpPr txBox="1"/>
          <p:nvPr/>
        </p:nvSpPr>
        <p:spPr>
          <a:xfrm>
            <a:off x="500613" y="2371999"/>
            <a:ext cx="1133975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u="sng" dirty="0">
                <a:solidFill>
                  <a:srgbClr val="FF0000"/>
                </a:solidFill>
              </a:rPr>
              <a:t>АНТИКОРРУПЦИОННЫЕ ЗАКОНОДАТЕЛЬСТВА:</a:t>
            </a:r>
          </a:p>
          <a:p>
            <a:endParaRPr lang="ru-RU" sz="1400" b="1" u="sng" dirty="0"/>
          </a:p>
          <a:p>
            <a:r>
              <a:rPr lang="ru-RU" sz="1400" dirty="0">
                <a:solidFill>
                  <a:srgbClr val="FF0000"/>
                </a:solidFill>
              </a:rPr>
              <a:t>Закон КР «О противодействии коррупции» от 08.08.2012 г. № 153.</a:t>
            </a:r>
          </a:p>
          <a:p>
            <a:r>
              <a:rPr lang="ru-RU" sz="1400" dirty="0"/>
              <a:t>Закон КР «О ратификации Конвенции ООН против коррупции», ратифицирован от 06.08.2005 г. № 128.</a:t>
            </a:r>
          </a:p>
          <a:p>
            <a:r>
              <a:rPr lang="ru-RU" sz="1400" dirty="0"/>
              <a:t>Закон КР «О государственных закупках» от 03.03. 2015 г. № 72.</a:t>
            </a:r>
          </a:p>
          <a:p>
            <a:r>
              <a:rPr lang="ru-RU" sz="1400" dirty="0"/>
              <a:t>Закон КР «О декларировании доходов, расходов, обязательств, и имущества лиц,</a:t>
            </a:r>
          </a:p>
          <a:p>
            <a:r>
              <a:rPr lang="ru-RU" sz="1400" dirty="0"/>
              <a:t>замещающих или занимающих </a:t>
            </a:r>
            <a:r>
              <a:rPr lang="ru-RU" sz="1400" dirty="0" err="1"/>
              <a:t>госуд-ые</a:t>
            </a:r>
            <a:r>
              <a:rPr lang="ru-RU" sz="1400" dirty="0"/>
              <a:t> и муниципальные должности», от 02.08. 2017 г. №164.</a:t>
            </a:r>
          </a:p>
          <a:p>
            <a:r>
              <a:rPr lang="ru-RU" sz="1400" dirty="0"/>
              <a:t>Закон КР «О государственной гражданской службе и муниципальной службе» от 30.12.2016 г. № 75.</a:t>
            </a:r>
          </a:p>
          <a:p>
            <a:r>
              <a:rPr lang="ru-RU" sz="1400" dirty="0"/>
              <a:t>Закон КР «О конфликте интересов» от 12.12.2017г. № 206.</a:t>
            </a:r>
          </a:p>
          <a:p>
            <a:r>
              <a:rPr lang="ru-RU" sz="1400" dirty="0"/>
              <a:t>Закон КР "О защите лиц, сообщивших о коррупционных правонарушениях« от 29.01.2019 №19.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8B0A764-87B6-4693-B803-9E70C4E73D34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474651" y="73891"/>
            <a:ext cx="2471444" cy="187498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36E544C-D800-43ED-BF83-8A91745F1144}"/>
              </a:ext>
            </a:extLst>
          </p:cNvPr>
          <p:cNvSpPr txBox="1"/>
          <p:nvPr/>
        </p:nvSpPr>
        <p:spPr>
          <a:xfrm>
            <a:off x="8303491" y="3574833"/>
            <a:ext cx="36426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Ст. 14. Правонарушения, создающие условия для коррупции, и ответственность за них: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D54A53C-AF48-4F01-83D3-C65D20A71C02}"/>
              </a:ext>
            </a:extLst>
          </p:cNvPr>
          <p:cNvSpPr txBox="1"/>
          <p:nvPr/>
        </p:nvSpPr>
        <p:spPr>
          <a:xfrm>
            <a:off x="414868" y="4811910"/>
            <a:ext cx="1165753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…действия или бездействие госслужащих; их вмешательства в деятельность других госорганов; использование своих должностных полномочий в решение вопросов в личных интересах близких; предоставление им  преимуществ при поступлении и продвижении в госслужбе; предпочтение или необоснованный отказ  юр./физ. лицам при принятии решений; дарение подарков и предоставление внеслужебных госуслуг; участие в азартных играх; осуществление предпринимательской деятельности и контроль за ней; запрещается участие в госзакупках, где работают близкие родственники; предусмотрено уголовное, дисциплинарное наказание или увольнение…</a:t>
            </a:r>
          </a:p>
        </p:txBody>
      </p:sp>
    </p:spTree>
    <p:extLst>
      <p:ext uri="{BB962C8B-B14F-4D97-AF65-F5344CB8AC3E}">
        <p14:creationId xmlns:p14="http://schemas.microsoft.com/office/powerpoint/2010/main" val="2920104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>
            <a:extLst>
              <a:ext uri="{FF2B5EF4-FFF2-40B4-BE49-F238E27FC236}">
                <a16:creationId xmlns:a16="http://schemas.microsoft.com/office/drawing/2014/main" id="{AD3FDB80-BFC5-40B2-8D03-B01E8431A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801"/>
            <a:ext cx="10212779" cy="766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43" tIns="60921" rIns="121843" bIns="60921"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200" b="1" dirty="0">
                <a:solidFill>
                  <a:srgbClr val="002060"/>
                </a:solidFill>
                <a:latin typeface="Arial" panose="020B0604020202020204" pitchFamily="34" charset="0"/>
              </a:rPr>
              <a:t>УГОЛОВНЫЙ КОДЕКС КЫРГЫЗСКОЙ РЕСПУБЛИКИ, 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200" b="1" dirty="0">
                <a:solidFill>
                  <a:srgbClr val="002060"/>
                </a:solidFill>
                <a:latin typeface="Arial" panose="020B0604020202020204" pitchFamily="34" charset="0"/>
              </a:rPr>
              <a:t>от 16.11.2021 </a:t>
            </a: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</a:rPr>
              <a:t>г.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20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</a:rPr>
              <a:t>Гл. 42. Коррупционные и иные преступления против интересов государственной и муниципальной службы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16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altLang="ru-RU" sz="2000" dirty="0">
                <a:solidFill>
                  <a:srgbClr val="FF0000"/>
                </a:solidFill>
                <a:latin typeface="Arial" panose="020B0604020202020204" pitchFamily="34" charset="0"/>
              </a:rPr>
              <a:t>Ст. 336. Коррупция </a:t>
            </a:r>
            <a:r>
              <a:rPr lang="en-US" altLang="ru-RU" sz="1400" i="1" dirty="0">
                <a:solidFill>
                  <a:srgbClr val="002060"/>
                </a:solidFill>
                <a:latin typeface="Arial" panose="020B0604020202020204" pitchFamily="34" charset="0"/>
              </a:rPr>
              <a:t>(</a:t>
            </a:r>
            <a:r>
              <a:rPr lang="ru-RU" altLang="ru-RU" sz="1400" i="1" dirty="0">
                <a:solidFill>
                  <a:srgbClr val="002060"/>
                </a:solidFill>
                <a:latin typeface="Arial" panose="020B0604020202020204" pitchFamily="34" charset="0"/>
              </a:rPr>
              <a:t>от латинского языка </a:t>
            </a:r>
            <a:r>
              <a:rPr lang="ru-RU" altLang="ru-RU" sz="1400" i="1" dirty="0" err="1">
                <a:solidFill>
                  <a:srgbClr val="002060"/>
                </a:solidFill>
                <a:latin typeface="Arial" panose="020B0604020202020204" pitchFamily="34" charset="0"/>
              </a:rPr>
              <a:t>corruptio</a:t>
            </a:r>
            <a:r>
              <a:rPr lang="ru-RU" altLang="ru-RU" sz="1400" i="1" dirty="0">
                <a:solidFill>
                  <a:srgbClr val="002060"/>
                </a:solidFill>
                <a:latin typeface="Arial" panose="020B0604020202020204" pitchFamily="34" charset="0"/>
              </a:rPr>
              <a:t> «подкуп, продажность, порча, искажение, разложение)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20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</a:rPr>
              <a:t>Коррупция – умышленные деяния, состоящие в создании противоправной устойчивой связи одного или нескольких должностных лиц, обладающих властными полномочиями, с отдельными лицами или группировками в целях незаконного получения материальных, любых иных благ и преимуществ, а также предоставления ими этих благ и преимуществ физическим и юрлицам, создающие угрозу интересам общества или государства, - наказываются л/с на срок от 10 до 12 лет с конфискацией имущества, </a:t>
            </a:r>
            <a:r>
              <a:rPr lang="ru-RU" altLang="ru-RU" sz="1800" strike="sngStrike" dirty="0">
                <a:solidFill>
                  <a:srgbClr val="00B0F0"/>
                </a:solidFill>
                <a:latin typeface="Arial" panose="020B0604020202020204" pitchFamily="34" charset="0"/>
              </a:rPr>
              <a:t>с лишением права занимать определенные должности, либо заниматься определенной деятельностью до 3-х лет.</a:t>
            </a:r>
          </a:p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</a:rPr>
              <a:t>То же деяние, совершенное в интересах ОПГ, преступного сообщества, или повлекшее тяжкий вред, – наказывается л/с на срок от 12 до 15 лет с конфискаций имущества, </a:t>
            </a:r>
            <a:r>
              <a:rPr lang="ru-RU" altLang="ru-RU" sz="1800" strike="sngStrike" dirty="0">
                <a:solidFill>
                  <a:srgbClr val="00B0F0"/>
                </a:solidFill>
                <a:latin typeface="Arial" panose="020B0604020202020204" pitchFamily="34" charset="0"/>
              </a:rPr>
              <a:t>с лишением права занимать определенные должности либо заниматься определенной деятельностью на срок до 3-х лет.</a:t>
            </a:r>
          </a:p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en-US" altLang="ru-RU" sz="1800" u="sng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ru-RU" altLang="ru-RU" sz="1400" b="1" dirty="0">
                <a:solidFill>
                  <a:srgbClr val="FF0000"/>
                </a:solidFill>
                <a:latin typeface="Arial" panose="020B0604020202020204" pitchFamily="34" charset="0"/>
              </a:rPr>
              <a:t>…, лишение права занимать определенные должности или заниматься определенной деятельностью назначается обязательно и состоит в пожизненном запрете занимать должности на государственной и муниципальной службе!!!</a:t>
            </a:r>
          </a:p>
          <a:p>
            <a:pPr algn="just">
              <a:spcBef>
                <a:spcPct val="0"/>
              </a:spcBef>
              <a:buNone/>
            </a:pPr>
            <a:endParaRPr lang="en-US" altLang="ru-RU" sz="18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16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505FD84-1F4F-4E11-A15E-29480FD83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2778" y="2261659"/>
            <a:ext cx="1979221" cy="220027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696E93C-98B0-49F1-B0A1-EDA9363E2B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3467" y="50801"/>
            <a:ext cx="2658533" cy="199072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672D55-015B-4245-B669-C7721493F9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5486" y="4706410"/>
            <a:ext cx="2046514" cy="199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348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05486" y="160891"/>
            <a:ext cx="7485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КОРРУПЦИЯ: понятие, виды, противодействие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943" y="628449"/>
            <a:ext cx="3650512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1400" i="1" dirty="0">
                <a:solidFill>
                  <a:srgbClr val="002060"/>
                </a:solidFill>
                <a:latin typeface="Arial" charset="0"/>
                <a:cs typeface="Arial" charset="0"/>
              </a:rPr>
              <a:t>Определение понятия </a:t>
            </a:r>
            <a:r>
              <a:rPr lang="ru-RU" altLang="ru-RU" sz="1400" b="1" i="1" dirty="0">
                <a:solidFill>
                  <a:srgbClr val="002060"/>
                </a:solidFill>
                <a:latin typeface="Arial" charset="0"/>
                <a:cs typeface="Arial" charset="0"/>
              </a:rPr>
              <a:t>«коррупция» </a:t>
            </a:r>
            <a:r>
              <a:rPr lang="ru-RU" altLang="ru-RU" sz="1400" i="1" dirty="0">
                <a:solidFill>
                  <a:srgbClr val="002060"/>
                </a:solidFill>
                <a:latin typeface="Arial" charset="0"/>
                <a:cs typeface="Arial" charset="0"/>
              </a:rPr>
              <a:t>в Законе КР</a:t>
            </a:r>
          </a:p>
          <a:p>
            <a:pPr algn="ctr"/>
            <a:r>
              <a:rPr lang="ru-RU" altLang="ru-RU" sz="1400" i="1" dirty="0">
                <a:solidFill>
                  <a:srgbClr val="002060"/>
                </a:solidFill>
                <a:latin typeface="Arial" charset="0"/>
                <a:cs typeface="Arial" charset="0"/>
              </a:rPr>
              <a:t>«О противодействии коррупции» от 8 августа 2012 года № 153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6578" y="1660084"/>
            <a:ext cx="3650512" cy="20652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Это - умышленные деяния, состоящие в создании противоправной устойчивой связи одного или нескольких должностных лиц, обладающих властными полномочиями, с отдельными лицами или группировками в целях незаконного получения материальных, любых иных благ и преимуществ, а также предоставление ими этих благ и преимуществ физическим и юридическим лицам, создающие угрозу интересам общества или государства…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4931" y="3725333"/>
            <a:ext cx="3625703" cy="147258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Иное незаконное использование физическим лицом своего должностного положения вопреки законным интересам общества и государства </a:t>
            </a:r>
          </a:p>
          <a:p>
            <a:r>
              <a:rPr lang="ru-RU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целях получения выгоды в виде…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1388" y="5197916"/>
            <a:ext cx="3625703" cy="14991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Противодействие коррупции - деятельность органов госвласти, ОМСУ, институтов гражданского общества, организаций и физ. лиц в пределах их полномочий…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022651" y="627321"/>
            <a:ext cx="2988207" cy="88471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 коррупционным преступлениям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относятся: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806455" y="1582555"/>
            <a:ext cx="3082326" cy="39500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Ст. 336. Коррупция. </a:t>
            </a:r>
          </a:p>
          <a:p>
            <a:r>
              <a:rPr lang="ru-RU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Ст. 337. Злоупотребление должностным положением.</a:t>
            </a:r>
          </a:p>
          <a:p>
            <a:r>
              <a:rPr lang="ru-RU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Ст. 338. Превышение власти.</a:t>
            </a:r>
          </a:p>
          <a:p>
            <a:r>
              <a:rPr lang="ru-RU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Ст. 338-1 Воспрепятствование законной предпринимательской деятельности от 22.07.24 г. №133. </a:t>
            </a:r>
          </a:p>
          <a:p>
            <a:r>
              <a:rPr lang="ru-RU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Ст. 339. Заключение заведомо невыгодного контракта.</a:t>
            </a:r>
          </a:p>
          <a:p>
            <a:r>
              <a:rPr lang="ru-RU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Ст. 340. Незаконное обогащение.</a:t>
            </a:r>
          </a:p>
          <a:p>
            <a:r>
              <a:rPr lang="ru-RU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Ст. 341. Участие должностного лица в предпринимательской деятельности.</a:t>
            </a:r>
          </a:p>
          <a:p>
            <a:r>
              <a:rPr lang="ru-RU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Ст. 342. Получение взятки.</a:t>
            </a:r>
          </a:p>
          <a:p>
            <a:r>
              <a:rPr lang="ru-RU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Ст. 343. Вымогательство взятки.</a:t>
            </a:r>
          </a:p>
          <a:p>
            <a:r>
              <a:rPr lang="ru-RU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Ст. 344. Посредничество во взяточничестве.</a:t>
            </a:r>
          </a:p>
          <a:p>
            <a:r>
              <a:rPr lang="ru-RU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Ст. 345. Дача взятки.</a:t>
            </a:r>
          </a:p>
          <a:p>
            <a:r>
              <a:rPr lang="ru-RU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Ст. 346. Служебный подлог.</a:t>
            </a:r>
          </a:p>
          <a:p>
            <a:r>
              <a:rPr lang="ru-RU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Ст. 347. Незаконная выдача паспорта</a:t>
            </a:r>
          </a:p>
          <a:p>
            <a:r>
              <a:rPr lang="ru-RU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Ст. 348. Халатность.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825561" y="802114"/>
            <a:ext cx="3926167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1600" b="1" i="1" dirty="0">
                <a:solidFill>
                  <a:srgbClr val="002060"/>
                </a:solidFill>
                <a:latin typeface="Arial" charset="0"/>
                <a:cs typeface="Arial" charset="0"/>
              </a:rPr>
              <a:t>Основные принципы </a:t>
            </a:r>
          </a:p>
          <a:p>
            <a:pPr algn="ctr"/>
            <a:r>
              <a:rPr lang="ru-RU" altLang="ru-RU" sz="1600" b="1" i="1" dirty="0">
                <a:solidFill>
                  <a:srgbClr val="002060"/>
                </a:solidFill>
                <a:latin typeface="Arial" charset="0"/>
                <a:cs typeface="Arial" charset="0"/>
              </a:rPr>
              <a:t>противодействия коррупции</a:t>
            </a:r>
            <a:endParaRPr lang="ru-RU" sz="16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054160" y="1582554"/>
            <a:ext cx="4447558" cy="5611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Законность, обеспечение и защита основных прав и свобод человека и гражданина</a:t>
            </a:r>
          </a:p>
          <a:p>
            <a:endParaRPr lang="ru-RU" sz="1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054160" y="2987350"/>
            <a:ext cx="4569271" cy="7819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недопустимость какой-либо дискриминации, ущемления прав и свобод по мотивам происхождения, пола, расы, национальности, языка, вероисповедания, политических и религиозных убеждений</a:t>
            </a:r>
            <a:endParaRPr lang="ru-RU" sz="1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054162" y="4505882"/>
            <a:ext cx="3739116" cy="4453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неотвратимость ответственности за совершение коррупционных правонарушений</a:t>
            </a:r>
            <a:endParaRPr lang="ru-RU" sz="1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089569" y="5708007"/>
            <a:ext cx="4815216" cy="9100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взаимное сотрудничество Кыргызской Республики с иностранными государствами, международными организациями, институтами гражданского общества и физическими лицами.</a:t>
            </a:r>
            <a:endParaRPr lang="ru-RU" sz="1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721599" y="2230114"/>
            <a:ext cx="4352249" cy="6501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публичность и открытость деятельности государственных органов и ОМСУ</a:t>
            </a:r>
            <a:endParaRPr lang="ru-RU" sz="1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699562" y="3845709"/>
            <a:ext cx="4352249" cy="5543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обеспечение защиты чести, достоинства и деловой репутации личности и гражданина</a:t>
            </a:r>
            <a:endParaRPr lang="ru-RU" sz="1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018585" y="5037667"/>
            <a:ext cx="4048876" cy="5838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обеспечение безопасности граждан, оказывающих содействие в борьбе с правонарушениями, связанными с коррупцией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BD8E0F-3385-4FDA-8757-E7866F66549B}"/>
              </a:ext>
            </a:extLst>
          </p:cNvPr>
          <p:cNvSpPr txBox="1"/>
          <p:nvPr/>
        </p:nvSpPr>
        <p:spPr>
          <a:xfrm>
            <a:off x="3806455" y="5532583"/>
            <a:ext cx="33662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FF0000"/>
                </a:solidFill>
              </a:rPr>
              <a:t>…, лишение права занимать определенные должности или заниматься определенной деятельностью назначается обязательно и состоит в пожизненном запрете занимать должности на государственной и муниципальной службе!!! о</a:t>
            </a:r>
            <a:r>
              <a:rPr lang="ru-RU" sz="1200" dirty="0">
                <a:solidFill>
                  <a:srgbClr val="FF0000"/>
                </a:solidFill>
              </a:rPr>
              <a:t>т 31.12.24г. №209</a:t>
            </a:r>
          </a:p>
        </p:txBody>
      </p:sp>
    </p:spTree>
    <p:extLst>
      <p:ext uri="{BB962C8B-B14F-4D97-AF65-F5344CB8AC3E}">
        <p14:creationId xmlns:p14="http://schemas.microsoft.com/office/powerpoint/2010/main" val="2681170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Прямоугольник 4"/>
          <p:cNvSpPr>
            <a:spLocks noChangeArrowheads="1"/>
          </p:cNvSpPr>
          <p:nvPr/>
        </p:nvSpPr>
        <p:spPr bwMode="auto">
          <a:xfrm>
            <a:off x="1673881" y="315385"/>
            <a:ext cx="7153596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Arial" charset="0"/>
              </a:rPr>
              <a:t>У взятки нет никакого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Arial" charset="0"/>
              </a:rPr>
              <a:t>минимального и максимального размера, имеется крупный размер, который превышает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Arial" charset="0"/>
              </a:rPr>
              <a:t>1000 расчетных показателей !</a:t>
            </a:r>
            <a:r>
              <a:rPr lang="ru-RU" altLang="ru-RU" sz="4400" b="1" dirty="0">
                <a:solidFill>
                  <a:srgbClr val="002060"/>
                </a:solidFill>
                <a:latin typeface="Arial" charset="0"/>
              </a:rPr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8105" t="41839" r="78204" b="21834"/>
          <a:stretch>
            <a:fillRect/>
          </a:stretch>
        </p:blipFill>
        <p:spPr bwMode="auto">
          <a:xfrm>
            <a:off x="1274886" y="3429000"/>
            <a:ext cx="1461248" cy="2989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15" t="40836" r="26816" b="11455"/>
          <a:stretch>
            <a:fillRect/>
          </a:stretch>
        </p:blipFill>
        <p:spPr bwMode="auto">
          <a:xfrm>
            <a:off x="8032375" y="2325542"/>
            <a:ext cx="4159625" cy="497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C33209-1EDC-42C0-9B1B-CED1549920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2493" y="4062046"/>
            <a:ext cx="5109882" cy="219980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43E1BB7-D606-48CB-8413-722F7CFF6D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2494" y="2186838"/>
            <a:ext cx="5109882" cy="199327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82EDFE-D8AE-4628-8253-1C527B8752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885" y="2733964"/>
            <a:ext cx="1461248" cy="338892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1D35A1-2DE4-4AD3-BA23-4EB5405253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873" y="289008"/>
            <a:ext cx="1390008" cy="135952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C564DC-89E1-415B-A8CB-2F1075E19C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424" y="385072"/>
            <a:ext cx="3399692" cy="28680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D82F6DD-F597-428E-80A1-A3031DAA80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36703"/>
            <a:ext cx="1816765" cy="170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380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6"/>
          <p:cNvSpPr>
            <a:spLocks noChangeArrowheads="1"/>
          </p:cNvSpPr>
          <p:nvPr/>
        </p:nvSpPr>
        <p:spPr bwMode="auto">
          <a:xfrm>
            <a:off x="243418" y="302955"/>
            <a:ext cx="7080747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Взятка</a:t>
            </a:r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это не только деньги и иное имущество, но и бесплатные услуги, скидки и т.п. </a:t>
            </a:r>
            <a:endParaRPr lang="ru-RU" altLang="ru-RU" sz="1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20" name="Прямоугольник 7"/>
          <p:cNvSpPr>
            <a:spLocks noChangeArrowheads="1"/>
          </p:cNvSpPr>
          <p:nvPr/>
        </p:nvSpPr>
        <p:spPr bwMode="auto">
          <a:xfrm>
            <a:off x="4857753" y="4000500"/>
            <a:ext cx="725356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002060"/>
                </a:solidFill>
                <a:latin typeface="Arial" charset="0"/>
              </a:rPr>
              <a:t>Взятк</a:t>
            </a:r>
            <a:r>
              <a:rPr lang="ru-RU" altLang="ru-RU" dirty="0">
                <a:solidFill>
                  <a:srgbClr val="002060"/>
                </a:solidFill>
                <a:latin typeface="Arial" charset="0"/>
              </a:rPr>
              <a:t>а – это не только вознаграждение («взятка-подкуп») </a:t>
            </a:r>
            <a:r>
              <a:rPr lang="ru-RU" altLang="ru-RU" b="1" u="sng" dirty="0">
                <a:solidFill>
                  <a:srgbClr val="002060"/>
                </a:solidFill>
                <a:latin typeface="Arial" charset="0"/>
              </a:rPr>
              <a:t>до</a:t>
            </a:r>
            <a:r>
              <a:rPr lang="ru-RU" altLang="ru-RU" dirty="0">
                <a:solidFill>
                  <a:srgbClr val="002060"/>
                </a:solidFill>
                <a:latin typeface="Arial" charset="0"/>
              </a:rPr>
              <a:t> предоставления «услуги», но и </a:t>
            </a:r>
            <a:r>
              <a:rPr lang="ru-RU" altLang="ru-RU" b="1" u="sng" dirty="0">
                <a:solidFill>
                  <a:srgbClr val="002060"/>
                </a:solidFill>
                <a:latin typeface="Arial" charset="0"/>
              </a:rPr>
              <a:t>после</a:t>
            </a:r>
            <a:r>
              <a:rPr lang="ru-RU" altLang="ru-RU" dirty="0">
                <a:solidFill>
                  <a:srgbClr val="002060"/>
                </a:solidFill>
                <a:latin typeface="Arial" charset="0"/>
              </a:rPr>
              <a:t> ее оказания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rgbClr val="002060"/>
                </a:solidFill>
                <a:latin typeface="Arial" charset="0"/>
              </a:rPr>
              <a:t>(«взятка-благодарность»)</a:t>
            </a:r>
          </a:p>
        </p:txBody>
      </p:sp>
      <p:pic>
        <p:nvPicPr>
          <p:cNvPr id="71682" name="Picture 2" descr="Взятка: что это такое и каковы последствия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5217" y="164638"/>
            <a:ext cx="4392248" cy="3718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684" name="Picture 4" descr="Что делать, если чиновник вымогает взятку — Реальное врем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350" y="2268071"/>
            <a:ext cx="4512501" cy="4384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7557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7" descr="Картинки по запросу подар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1138484"/>
            <a:ext cx="3490545" cy="5385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4275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3411415" y="1274885"/>
            <a:ext cx="8423031" cy="5125915"/>
          </a:xfrm>
        </p:spPr>
        <p:txBody>
          <a:bodyPr rtlCol="0"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alt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Ст.  4. Личный (частный) интерес (заинтересованность) - материальная и/или иная выгода, в том числе преимущество, которые стремится получить госслужащий…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alt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alt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Дипломатический подарок - подарок, полученный в связи с протокольными мероприятиями, служебными командировками и другими официальными мероприятиями вознаграждение;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alt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alt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Подарок - любые имущественные и неимущественные блага, в том числе услуги;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alt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alt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Пожертвование - безвозмездное предоставление (передача, взнос) финансовых средств, товаров или услуг;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alt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alt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(…передача вещей, в том числе финансовых средств, связанным с ними оказание госуслуг, безвозмездно или за пониженную плату…).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alt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alt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alt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defRPr/>
            </a:pPr>
            <a:endParaRPr lang="ru-RU" alt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defRPr/>
            </a:pPr>
            <a:endParaRPr lang="ru-RU" alt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5C46B7-D6BC-4812-8A9D-B2D112A37372}"/>
              </a:ext>
            </a:extLst>
          </p:cNvPr>
          <p:cNvSpPr txBox="1"/>
          <p:nvPr/>
        </p:nvSpPr>
        <p:spPr>
          <a:xfrm>
            <a:off x="1802423" y="334434"/>
            <a:ext cx="9249508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ru-RU" dirty="0"/>
              <a:t> </a:t>
            </a:r>
            <a:r>
              <a:rPr lang="ru-RU" alt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ЗАКОН КР «О КОНФЛИКТЕ ИНТЕРЕСОВ» от 12 ДЕКАБРЯ 2017 ГОДА № 206 (11)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7481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89466" y="211667"/>
            <a:ext cx="81533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2000" b="1" i="1" dirty="0">
                <a:solidFill>
                  <a:srgbClr val="002060"/>
                </a:solidFill>
                <a:latin typeface="Arial" pitchFamily="34" charset="0"/>
                <a:ea typeface="NSimSun" pitchFamily="49" charset="-122"/>
                <a:cs typeface="Arial" pitchFamily="34" charset="0"/>
              </a:rPr>
              <a:t>Глава ГКНБ КР генерал-полковник </a:t>
            </a:r>
            <a:r>
              <a:rPr lang="ru-RU" altLang="zh-CN" sz="2000" b="1" i="1" dirty="0" err="1">
                <a:solidFill>
                  <a:srgbClr val="002060"/>
                </a:solidFill>
                <a:latin typeface="Arial" pitchFamily="34" charset="0"/>
                <a:ea typeface="NSimSun" pitchFamily="49" charset="-122"/>
                <a:cs typeface="Arial" pitchFamily="34" charset="0"/>
              </a:rPr>
              <a:t>Ташиев</a:t>
            </a:r>
            <a:r>
              <a:rPr lang="ru-RU" altLang="zh-CN" sz="2000" b="1" i="1" dirty="0">
                <a:solidFill>
                  <a:srgbClr val="002060"/>
                </a:solidFill>
                <a:latin typeface="Arial" pitchFamily="34" charset="0"/>
                <a:ea typeface="NSimSun" pitchFamily="49" charset="-122"/>
                <a:cs typeface="Arial" pitchFamily="34" charset="0"/>
              </a:rPr>
              <a:t> К.К.  отметил: За последние три года (с 2020 по 2024 гг.) государству удалось вернуть 1,7 миллиарда долларов…</a:t>
            </a:r>
            <a:endParaRPr lang="ru-RU" altLang="zh-CN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D3D3E0-1FA0-48DA-A833-BEFCEF13CDA7}"/>
              </a:ext>
            </a:extLst>
          </p:cNvPr>
          <p:cNvSpPr txBox="1"/>
          <p:nvPr/>
        </p:nvSpPr>
        <p:spPr>
          <a:xfrm>
            <a:off x="2118596" y="1007533"/>
            <a:ext cx="64242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endParaRPr lang="ru-RU" b="1" i="1" dirty="0"/>
          </a:p>
          <a:p>
            <a:pPr algn="r"/>
            <a:r>
              <a:rPr lang="ru-RU" b="1" i="1" dirty="0"/>
              <a:t>Обязанность государственных и муниципальных служащих уведомлять об обращениях по фактам склонения его к совершению коррупционных правонарушений,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C081EC-62AD-49BF-A7AD-ACFB3BAC171B}"/>
              </a:ext>
            </a:extLst>
          </p:cNvPr>
          <p:cNvSpPr txBox="1"/>
          <p:nvPr/>
        </p:nvSpPr>
        <p:spPr>
          <a:xfrm flipH="1">
            <a:off x="491064" y="2346178"/>
            <a:ext cx="80517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i="1" dirty="0"/>
          </a:p>
          <a:p>
            <a:r>
              <a:rPr lang="ru-RU" b="1" i="1" dirty="0"/>
              <a:t>Он обязан в письменной форме уведомлять представителя работодателя, органы прокуратуры, ГКНБ или уполномоченный орган обо всех случаях склонения его к совершению коррупционных правонарушений,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6060D4-9911-42F6-AA31-E009BE1215F0}"/>
              </a:ext>
            </a:extLst>
          </p:cNvPr>
          <p:cNvSpPr txBox="1"/>
          <p:nvPr/>
        </p:nvSpPr>
        <p:spPr>
          <a:xfrm rot="10800000" flipV="1">
            <a:off x="3903132" y="3006611"/>
            <a:ext cx="80517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endParaRPr lang="ru-RU" b="1" i="1" dirty="0"/>
          </a:p>
          <a:p>
            <a:pPr algn="r"/>
            <a:endParaRPr lang="ru-RU" b="1" i="1" dirty="0"/>
          </a:p>
          <a:p>
            <a:pPr algn="r"/>
            <a:r>
              <a:rPr lang="ru-RU" b="1" i="1" dirty="0"/>
              <a:t>Уведомление об этих фактах является должностной (служебной) обязанностью государственного или муниципального служащего.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1FA1C6-EA6D-4B81-BEBA-ACD4CE907D76}"/>
              </a:ext>
            </a:extLst>
          </p:cNvPr>
          <p:cNvSpPr txBox="1"/>
          <p:nvPr/>
        </p:nvSpPr>
        <p:spPr>
          <a:xfrm rot="10800000" flipV="1">
            <a:off x="4148667" y="4031066"/>
            <a:ext cx="776393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i="1" dirty="0"/>
          </a:p>
          <a:p>
            <a:r>
              <a:rPr lang="ru-RU" b="1" i="1" dirty="0"/>
              <a:t>Невыполнение должностной (служебной) обязанности, предусмотренной частью 1 статьи 9 настоящего Закона, является правонарушением, влекущим его увольнению, либо привлечению к иным видам ответственности в соответствии с законодательством...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B62E844-BA11-4A93-A02D-309CDECCC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7598" y="1"/>
            <a:ext cx="3454402" cy="358069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AA7F060-4428-47DC-A9C8-9E68CB280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66" y="1147756"/>
            <a:ext cx="1750972" cy="156027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66E43D0-B1B0-4A75-A6A5-426EE96930E7}"/>
              </a:ext>
            </a:extLst>
          </p:cNvPr>
          <p:cNvSpPr txBox="1"/>
          <p:nvPr/>
        </p:nvSpPr>
        <p:spPr>
          <a:xfrm rot="10800000" flipV="1">
            <a:off x="2463800" y="5679465"/>
            <a:ext cx="85174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Согласно ст. 9 Закона КР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</a:rPr>
              <a:t>«О противодействии коррупции» от 8 августа 2012 года № 153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5C16A4C-03B3-4A35-98D2-B7E42C0449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731" y="3506780"/>
            <a:ext cx="3530606" cy="257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240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2488</TotalTime>
  <Words>2571</Words>
  <Application>Microsoft Office PowerPoint</Application>
  <PresentationFormat>Широкоэкранный</PresentationFormat>
  <Paragraphs>176</Paragraphs>
  <Slides>18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 не все,  что передается это взятка!  «Обычный подарок»  - это то, что:</vt:lpstr>
      <vt:lpstr>АНТИКОРРУПЦИОННЫЕ МЕХАНИЗМЫ  1). Совершенствование правовой базы; 2). Антикоррупционная экспертиза; 3). Управление коррупционными рисками; 4). Урегулирование конфликта интересов; 5). Антикоррупционный мониторинг и оценка;  6). Декларационная кампания;  7). Финансовый контроль и госзакупки; 8). Взаимодействие с гражданским сектором; 9). Кодекс поведения должностных лиц; 10). Этика сотрудников госслужбы (Комиссия)  11). Информационная кампания об открытости; 12). Антикоррупционное просвещение и др.  </vt:lpstr>
      <vt:lpstr>    АНТИКОРРУПЦИОННЫЕ НОВЕЛЛЫ от 31.12.2024 г. № 209, вступилы в силу с 10.01.2025 г.:   -по ст. ст. 336-348 УК КР - лишение права занимать определенные должности или заниматься определенной деятельностью назначается обязательно и состоит в пожизненном запрете занимать должности на государственной и муниципальной службе;  -по ст. ст. 336-348 УК КР - при заключении лицом соглашения о признании вины и полного возмещения материального ущерба, суд назначает наказание в виде лишения свободы на срок не меньше, чем половина минимального срока наказания;  -ст. 95 - лицо, считается не имеющим судимости, а судимость – погашенной, если после освобождения от наказания, отбытия или исполнения им наказания прошло… по ст. 336 – исключается;   -ст. 340 - приобретение должностным лицом в собственность (пользование) имущества, стоимость которого превышает его официальные доходы, подтвержденные законными источниками за последние два года работы, или передача им такого имущества близким родственникам или иным лицам (от 2 до 8 лет);  -Штрафы исключены: например по ст. 342 и 343 от 5 до 10 лет с конфискацией имущества, с лишением права занимать определенные должности либо заниматься определенной деятельностью;  - Закон КР "О всеобщей воинской обязанности граждан КР, о военной и альтернативной службах", от 09.02.2009 г., № 2, ст.116) следующее изменение: Ст.24. Требования, предъявляемые к гражданам, поступающим на военную службу по контракту, п. 2. На военную службу по контракту не может быть принят гражданин: - имеющий судимость, в том числе снятую или погашенную; в отношении которого уголовное дело прекращено по нереабилитирующим основаниям; супруг (супруга), а также близкие родственники которого имеют непогашенную или неснятую в соответствии с УК КР судимость за совершение тяжкого или особо тяжкого преступления; либо которые в установленном порядке признаны членами организованных групп, террористических, экстремистских или сепаратистских организаций;  -Внести в Закон КР "О выборах депутатов местных кенешей", 2011 г., № 7, ст.1001) следующие изменения: ч.6 - Не имеют права быть избранными граждане, признанные судом недееспособными или содержащиеся в местах лишения свободы по вступившему в законную силу приговору суда, а также лица, чья судимость не погашена в установленном законом порядке. Дополнить ч.6-1. Не имеют права быть избранными также граждане, имеющие судимость за совершение коррупционного и иного преступления против интересов государственной и муниципальной службы, независимо от того, погашена или снята судимость; либо в отношении которых уголовное дело по указанным преступлениям прекращено по нереабилитирующим основаниям; (о судебных исполнителей, о правоохранительных органов, о МСУ, о государственной гражданской и муниципальной службе и т.д.)   </vt:lpstr>
      <vt:lpstr>Презентация PowerPoint</vt:lpstr>
      <vt:lpstr>Спасибо за внимание!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Г.</dc:creator>
  <cp:lastModifiedBy>Токтобаева Алтынай</cp:lastModifiedBy>
  <cp:revision>250</cp:revision>
  <dcterms:created xsi:type="dcterms:W3CDTF">2023-10-04T05:09:37Z</dcterms:created>
  <dcterms:modified xsi:type="dcterms:W3CDTF">2025-09-29T12:49:33Z</dcterms:modified>
</cp:coreProperties>
</file>